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0" r:id="rId4"/>
    <p:sldMasterId id="2147483682" r:id="rId5"/>
    <p:sldMasterId id="2147483687" r:id="rId6"/>
  </p:sldMasterIdLst>
  <p:notesMasterIdLst>
    <p:notesMasterId r:id="rId52"/>
  </p:notesMasterIdLst>
  <p:handoutMasterIdLst>
    <p:handoutMasterId r:id="rId53"/>
  </p:handoutMasterIdLst>
  <p:sldIdLst>
    <p:sldId id="477" r:id="rId7"/>
    <p:sldId id="651" r:id="rId8"/>
    <p:sldId id="652" r:id="rId9"/>
    <p:sldId id="653" r:id="rId10"/>
    <p:sldId id="266" r:id="rId11"/>
    <p:sldId id="654" r:id="rId12"/>
    <p:sldId id="598" r:id="rId13"/>
    <p:sldId id="550" r:id="rId14"/>
    <p:sldId id="600" r:id="rId15"/>
    <p:sldId id="601" r:id="rId16"/>
    <p:sldId id="602" r:id="rId17"/>
    <p:sldId id="431" r:id="rId18"/>
    <p:sldId id="603" r:id="rId19"/>
    <p:sldId id="272" r:id="rId20"/>
    <p:sldId id="605" r:id="rId21"/>
    <p:sldId id="606" r:id="rId22"/>
    <p:sldId id="607" r:id="rId23"/>
    <p:sldId id="604" r:id="rId24"/>
    <p:sldId id="564" r:id="rId25"/>
    <p:sldId id="566" r:id="rId26"/>
    <p:sldId id="567" r:id="rId27"/>
    <p:sldId id="570" r:id="rId28"/>
    <p:sldId id="578" r:id="rId29"/>
    <p:sldId id="577" r:id="rId30"/>
    <p:sldId id="579" r:id="rId31"/>
    <p:sldId id="581" r:id="rId32"/>
    <p:sldId id="582" r:id="rId33"/>
    <p:sldId id="314" r:id="rId34"/>
    <p:sldId id="648" r:id="rId35"/>
    <p:sldId id="306" r:id="rId36"/>
    <p:sldId id="657" r:id="rId37"/>
    <p:sldId id="656" r:id="rId38"/>
    <p:sldId id="659" r:id="rId39"/>
    <p:sldId id="660" r:id="rId40"/>
    <p:sldId id="661" r:id="rId41"/>
    <p:sldId id="662" r:id="rId42"/>
    <p:sldId id="663" r:id="rId43"/>
    <p:sldId id="664" r:id="rId44"/>
    <p:sldId id="608" r:id="rId45"/>
    <p:sldId id="609" r:id="rId46"/>
    <p:sldId id="610" r:id="rId47"/>
    <p:sldId id="611" r:id="rId48"/>
    <p:sldId id="512" r:id="rId49"/>
    <p:sldId id="665" r:id="rId50"/>
    <p:sldId id="649" r:id="rId5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5770F"/>
    <a:srgbClr val="FF1515"/>
    <a:srgbClr val="DA0000"/>
    <a:srgbClr val="F2C400"/>
    <a:srgbClr val="D16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493" autoAdjust="0"/>
  </p:normalViewPr>
  <p:slideViewPr>
    <p:cSldViewPr snapToGrid="0">
      <p:cViewPr varScale="1">
        <p:scale>
          <a:sx n="108" d="100"/>
          <a:sy n="108" d="100"/>
        </p:scale>
        <p:origin x="16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73804-8230-4EC7-AA8B-F9E1377D3D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6F94B5B-61B3-4692-AC82-5727F78976B1}">
      <dgm:prSet phldrT="[Text]"/>
      <dgm:spPr>
        <a:solidFill>
          <a:schemeClr val="tx2">
            <a:lumMod val="60000"/>
            <a:lumOff val="40000"/>
          </a:schemeClr>
        </a:solidFill>
      </dgm:spPr>
      <dgm:t>
        <a:bodyPr/>
        <a:lstStyle/>
        <a:p>
          <a:r>
            <a:rPr lang="en-US" b="1" dirty="0">
              <a:solidFill>
                <a:schemeClr val="tx1"/>
              </a:solidFill>
            </a:rPr>
            <a:t>WCAG 2.0</a:t>
          </a:r>
        </a:p>
      </dgm:t>
      <dgm:extLst>
        <a:ext uri="{E40237B7-FDA0-4F09-8148-C483321AD2D9}">
          <dgm14:cNvPr xmlns:dgm14="http://schemas.microsoft.com/office/drawing/2010/diagram" id="0" name="" descr="WCAG 2.0"/>
        </a:ext>
      </dgm:extLst>
    </dgm:pt>
    <dgm:pt modelId="{ECBB0EC3-0698-4C9D-B26A-E2FE44934EF0}" type="parTrans" cxnId="{F140D685-18DD-4E68-8ABC-AE112779083A}">
      <dgm:prSet/>
      <dgm:spPr/>
      <dgm:t>
        <a:bodyPr/>
        <a:lstStyle/>
        <a:p>
          <a:endParaRPr lang="en-US"/>
        </a:p>
      </dgm:t>
    </dgm:pt>
    <dgm:pt modelId="{AD3DDD72-5035-478A-A966-AC947FE8AF7E}" type="sibTrans" cxnId="{F140D685-18DD-4E68-8ABC-AE112779083A}">
      <dgm:prSet/>
      <dgm:spPr/>
      <dgm:t>
        <a:bodyPr/>
        <a:lstStyle/>
        <a:p>
          <a:endParaRPr lang="en-US"/>
        </a:p>
      </dgm:t>
    </dgm:pt>
    <dgm:pt modelId="{2DCB4435-567F-4631-9E59-195F317ED68F}">
      <dgm:prSet phldrT="[Text]"/>
      <dgm:spPr>
        <a:solidFill>
          <a:srgbClr val="FF1515"/>
        </a:solidFill>
      </dgm:spPr>
      <dgm:t>
        <a:bodyPr/>
        <a:lstStyle/>
        <a:p>
          <a:r>
            <a:rPr lang="en-US" b="1" dirty="0">
              <a:solidFill>
                <a:schemeClr val="tx1"/>
              </a:solidFill>
            </a:rPr>
            <a:t>P.</a:t>
          </a:r>
        </a:p>
        <a:p>
          <a:r>
            <a:rPr lang="en-US" b="1" dirty="0">
              <a:solidFill>
                <a:schemeClr val="tx1"/>
              </a:solidFill>
            </a:rPr>
            <a:t>Perceivable</a:t>
          </a:r>
        </a:p>
      </dgm:t>
      <dgm:extLst>
        <a:ext uri="{E40237B7-FDA0-4F09-8148-C483321AD2D9}">
          <dgm14:cNvPr xmlns:dgm14="http://schemas.microsoft.com/office/drawing/2010/diagram" id="0" name="" descr="Perceivable"/>
        </a:ext>
      </dgm:extLst>
    </dgm:pt>
    <dgm:pt modelId="{1F3E83E6-A2EF-48B8-B53B-F02C1AE44890}" type="parTrans" cxnId="{413E8540-7018-48C9-A81B-76B1A24753C5}">
      <dgm:prSet/>
      <dgm:spPr/>
      <dgm:t>
        <a:bodyPr/>
        <a:lstStyle/>
        <a:p>
          <a:endParaRPr lang="en-US"/>
        </a:p>
      </dgm:t>
    </dgm:pt>
    <dgm:pt modelId="{10D38597-2C6F-4698-93AA-97170504BE60}" type="sibTrans" cxnId="{413E8540-7018-48C9-A81B-76B1A24753C5}">
      <dgm:prSet/>
      <dgm:spPr/>
      <dgm:t>
        <a:bodyPr/>
        <a:lstStyle/>
        <a:p>
          <a:endParaRPr lang="en-US"/>
        </a:p>
      </dgm:t>
    </dgm:pt>
    <dgm:pt modelId="{F7560C39-4C21-4876-B60C-823B58D33AB3}">
      <dgm:prSet phldrT="[Text]"/>
      <dgm:spPr>
        <a:solidFill>
          <a:srgbClr val="F5770F"/>
        </a:solidFill>
      </dgm:spPr>
      <dgm:t>
        <a:bodyPr/>
        <a:lstStyle/>
        <a:p>
          <a:r>
            <a:rPr lang="en-US" b="1" dirty="0">
              <a:solidFill>
                <a:schemeClr val="tx1"/>
              </a:solidFill>
            </a:rPr>
            <a:t>O.</a:t>
          </a:r>
        </a:p>
        <a:p>
          <a:r>
            <a:rPr lang="en-US" b="1" dirty="0">
              <a:solidFill>
                <a:schemeClr val="tx1"/>
              </a:solidFill>
            </a:rPr>
            <a:t>Operable</a:t>
          </a:r>
        </a:p>
      </dgm:t>
      <dgm:extLst>
        <a:ext uri="{E40237B7-FDA0-4F09-8148-C483321AD2D9}">
          <dgm14:cNvPr xmlns:dgm14="http://schemas.microsoft.com/office/drawing/2010/diagram" id="0" name="" descr="Operable"/>
        </a:ext>
      </dgm:extLst>
    </dgm:pt>
    <dgm:pt modelId="{893458F7-3224-4651-BBF4-356E888560B7}" type="parTrans" cxnId="{EFCD80A6-9A3E-4B55-A890-89BD46787255}">
      <dgm:prSet/>
      <dgm:spPr/>
      <dgm:t>
        <a:bodyPr/>
        <a:lstStyle/>
        <a:p>
          <a:endParaRPr lang="en-US"/>
        </a:p>
      </dgm:t>
    </dgm:pt>
    <dgm:pt modelId="{14346468-3FE8-48E5-8D95-2105269347F1}" type="sibTrans" cxnId="{EFCD80A6-9A3E-4B55-A890-89BD46787255}">
      <dgm:prSet/>
      <dgm:spPr/>
      <dgm:t>
        <a:bodyPr/>
        <a:lstStyle/>
        <a:p>
          <a:endParaRPr lang="en-US"/>
        </a:p>
      </dgm:t>
    </dgm:pt>
    <dgm:pt modelId="{0802807D-CD44-4E87-ABF6-7656EE67DB4B}">
      <dgm:prSet phldrT="[Text]"/>
      <dgm:spPr>
        <a:solidFill>
          <a:srgbClr val="F2C400"/>
        </a:solidFill>
      </dgm:spPr>
      <dgm:t>
        <a:bodyPr/>
        <a:lstStyle/>
        <a:p>
          <a:r>
            <a:rPr lang="en-US" b="1" dirty="0">
              <a:solidFill>
                <a:schemeClr val="tx1"/>
              </a:solidFill>
            </a:rPr>
            <a:t>U.</a:t>
          </a:r>
        </a:p>
        <a:p>
          <a:r>
            <a:rPr lang="en-US" b="1" dirty="0">
              <a:solidFill>
                <a:schemeClr val="tx1"/>
              </a:solidFill>
            </a:rPr>
            <a:t>Understandable</a:t>
          </a:r>
        </a:p>
      </dgm:t>
      <dgm:extLst>
        <a:ext uri="{E40237B7-FDA0-4F09-8148-C483321AD2D9}">
          <dgm14:cNvPr xmlns:dgm14="http://schemas.microsoft.com/office/drawing/2010/diagram" id="0" name="" descr="Understandable"/>
        </a:ext>
      </dgm:extLst>
    </dgm:pt>
    <dgm:pt modelId="{927B1651-3319-4E50-9BC2-70B06F52506C}" type="parTrans" cxnId="{C7D243CB-D5CA-4C9E-B61D-7939C1395E86}">
      <dgm:prSet/>
      <dgm:spPr/>
      <dgm:t>
        <a:bodyPr/>
        <a:lstStyle/>
        <a:p>
          <a:endParaRPr lang="en-US"/>
        </a:p>
      </dgm:t>
    </dgm:pt>
    <dgm:pt modelId="{E6F6C55E-1433-4FE6-8F8F-360FDA4DD6EB}" type="sibTrans" cxnId="{C7D243CB-D5CA-4C9E-B61D-7939C1395E86}">
      <dgm:prSet/>
      <dgm:spPr/>
      <dgm:t>
        <a:bodyPr/>
        <a:lstStyle/>
        <a:p>
          <a:endParaRPr lang="en-US"/>
        </a:p>
      </dgm:t>
    </dgm:pt>
    <dgm:pt modelId="{B7EA9C15-99C6-4A4A-9426-9A9DCE627739}">
      <dgm:prSet/>
      <dgm:spPr>
        <a:solidFill>
          <a:srgbClr val="00B050"/>
        </a:solidFill>
      </dgm:spPr>
      <dgm:t>
        <a:bodyPr/>
        <a:lstStyle/>
        <a:p>
          <a:r>
            <a:rPr lang="en-US" b="1" dirty="0">
              <a:solidFill>
                <a:schemeClr val="tx1"/>
              </a:solidFill>
            </a:rPr>
            <a:t>R.</a:t>
          </a:r>
        </a:p>
        <a:p>
          <a:r>
            <a:rPr lang="en-US" b="1" dirty="0">
              <a:solidFill>
                <a:schemeClr val="tx1"/>
              </a:solidFill>
            </a:rPr>
            <a:t>Robust</a:t>
          </a:r>
        </a:p>
      </dgm:t>
      <dgm:extLst>
        <a:ext uri="{E40237B7-FDA0-4F09-8148-C483321AD2D9}">
          <dgm14:cNvPr xmlns:dgm14="http://schemas.microsoft.com/office/drawing/2010/diagram" id="0" name="" descr="Robust"/>
        </a:ext>
      </dgm:extLst>
    </dgm:pt>
    <dgm:pt modelId="{35FAED79-B3E7-4F34-91C8-14033AE08B30}" type="parTrans" cxnId="{336C7C33-BE72-4F0C-A607-A8DB073D9CDD}">
      <dgm:prSet/>
      <dgm:spPr/>
      <dgm:t>
        <a:bodyPr/>
        <a:lstStyle/>
        <a:p>
          <a:endParaRPr lang="en-US"/>
        </a:p>
      </dgm:t>
    </dgm:pt>
    <dgm:pt modelId="{0693A5D3-11C3-457E-B2D3-2A77DAD4D412}" type="sibTrans" cxnId="{336C7C33-BE72-4F0C-A607-A8DB073D9CDD}">
      <dgm:prSet/>
      <dgm:spPr/>
      <dgm:t>
        <a:bodyPr/>
        <a:lstStyle/>
        <a:p>
          <a:endParaRPr lang="en-US"/>
        </a:p>
      </dgm:t>
    </dgm:pt>
    <dgm:pt modelId="{DA022FAF-AE44-4B66-A29A-923D66E81D7B}" type="pres">
      <dgm:prSet presAssocID="{23673804-8230-4EC7-AA8B-F9E1377D3DDF}" presName="hierChild1" presStyleCnt="0">
        <dgm:presLayoutVars>
          <dgm:orgChart val="1"/>
          <dgm:chPref val="1"/>
          <dgm:dir/>
          <dgm:animOne val="branch"/>
          <dgm:animLvl val="lvl"/>
          <dgm:resizeHandles/>
        </dgm:presLayoutVars>
      </dgm:prSet>
      <dgm:spPr/>
    </dgm:pt>
    <dgm:pt modelId="{23570919-5689-4210-863F-6FC3AFD0D1E4}" type="pres">
      <dgm:prSet presAssocID="{36F94B5B-61B3-4692-AC82-5727F78976B1}" presName="hierRoot1" presStyleCnt="0">
        <dgm:presLayoutVars>
          <dgm:hierBranch val="init"/>
        </dgm:presLayoutVars>
      </dgm:prSet>
      <dgm:spPr/>
    </dgm:pt>
    <dgm:pt modelId="{0FF380DB-6A51-4B39-9F55-E000005798EB}" type="pres">
      <dgm:prSet presAssocID="{36F94B5B-61B3-4692-AC82-5727F78976B1}" presName="rootComposite1" presStyleCnt="0"/>
      <dgm:spPr/>
    </dgm:pt>
    <dgm:pt modelId="{A24B01EC-59A8-4F09-9CDE-385199DB0CC5}" type="pres">
      <dgm:prSet presAssocID="{36F94B5B-61B3-4692-AC82-5727F78976B1}" presName="rootText1" presStyleLbl="node0" presStyleIdx="0" presStyleCnt="1" custLinFactNeighborX="-1451" custLinFactNeighborY="-79785">
        <dgm:presLayoutVars>
          <dgm:chPref val="3"/>
        </dgm:presLayoutVars>
      </dgm:prSet>
      <dgm:spPr/>
    </dgm:pt>
    <dgm:pt modelId="{A3897D37-ABE3-4E40-A0F8-4D0E99A396BE}" type="pres">
      <dgm:prSet presAssocID="{36F94B5B-61B3-4692-AC82-5727F78976B1}" presName="rootConnector1" presStyleLbl="node1" presStyleIdx="0" presStyleCnt="0"/>
      <dgm:spPr/>
    </dgm:pt>
    <dgm:pt modelId="{D6FEEFA2-6200-4B54-884D-547930F50E9A}" type="pres">
      <dgm:prSet presAssocID="{36F94B5B-61B3-4692-AC82-5727F78976B1}" presName="hierChild2" presStyleCnt="0"/>
      <dgm:spPr/>
    </dgm:pt>
    <dgm:pt modelId="{EF8E9D3E-571F-45F0-9C20-1A0D76D791EE}" type="pres">
      <dgm:prSet presAssocID="{1F3E83E6-A2EF-48B8-B53B-F02C1AE44890}" presName="Name37" presStyleLbl="parChTrans1D2" presStyleIdx="0" presStyleCnt="4"/>
      <dgm:spPr/>
    </dgm:pt>
    <dgm:pt modelId="{53BB1192-CF81-422E-B5A5-BAFB1F1E609D}" type="pres">
      <dgm:prSet presAssocID="{2DCB4435-567F-4631-9E59-195F317ED68F}" presName="hierRoot2" presStyleCnt="0">
        <dgm:presLayoutVars>
          <dgm:hierBranch/>
        </dgm:presLayoutVars>
      </dgm:prSet>
      <dgm:spPr/>
    </dgm:pt>
    <dgm:pt modelId="{2A6EF830-5F9C-4D4D-99A1-A44F9B5FD013}" type="pres">
      <dgm:prSet presAssocID="{2DCB4435-567F-4631-9E59-195F317ED68F}" presName="rootComposite" presStyleCnt="0"/>
      <dgm:spPr/>
    </dgm:pt>
    <dgm:pt modelId="{58E67D79-D743-46B7-ACBF-3CFBE6C10F7D}" type="pres">
      <dgm:prSet presAssocID="{2DCB4435-567F-4631-9E59-195F317ED68F}" presName="rootText" presStyleLbl="node2" presStyleIdx="0" presStyleCnt="4">
        <dgm:presLayoutVars>
          <dgm:chPref val="3"/>
        </dgm:presLayoutVars>
      </dgm:prSet>
      <dgm:spPr/>
    </dgm:pt>
    <dgm:pt modelId="{675E1F95-EF7E-4307-957D-505272905EB7}" type="pres">
      <dgm:prSet presAssocID="{2DCB4435-567F-4631-9E59-195F317ED68F}" presName="rootConnector" presStyleLbl="node2" presStyleIdx="0" presStyleCnt="4"/>
      <dgm:spPr/>
    </dgm:pt>
    <dgm:pt modelId="{515172E7-4BE6-461C-B660-CB7644517656}" type="pres">
      <dgm:prSet presAssocID="{2DCB4435-567F-4631-9E59-195F317ED68F}" presName="hierChild4" presStyleCnt="0"/>
      <dgm:spPr/>
    </dgm:pt>
    <dgm:pt modelId="{982AF338-7F13-439E-A664-AFABE54C4ED6}" type="pres">
      <dgm:prSet presAssocID="{2DCB4435-567F-4631-9E59-195F317ED68F}" presName="hierChild5" presStyleCnt="0"/>
      <dgm:spPr/>
    </dgm:pt>
    <dgm:pt modelId="{5914C7DE-17AD-4E44-99B1-BB66FCD38DFA}" type="pres">
      <dgm:prSet presAssocID="{893458F7-3224-4651-BBF4-356E888560B7}" presName="Name37" presStyleLbl="parChTrans1D2" presStyleIdx="1" presStyleCnt="4"/>
      <dgm:spPr/>
    </dgm:pt>
    <dgm:pt modelId="{B01E239A-E070-44FE-84D5-F6D4C5E1A5BB}" type="pres">
      <dgm:prSet presAssocID="{F7560C39-4C21-4876-B60C-823B58D33AB3}" presName="hierRoot2" presStyleCnt="0">
        <dgm:presLayoutVars>
          <dgm:hierBranch/>
        </dgm:presLayoutVars>
      </dgm:prSet>
      <dgm:spPr/>
    </dgm:pt>
    <dgm:pt modelId="{14EC466A-DDE6-4EF6-B3B4-1190A95A0ED5}" type="pres">
      <dgm:prSet presAssocID="{F7560C39-4C21-4876-B60C-823B58D33AB3}" presName="rootComposite" presStyleCnt="0"/>
      <dgm:spPr/>
    </dgm:pt>
    <dgm:pt modelId="{C94D8C22-B930-4DE3-8960-B9806395DC81}" type="pres">
      <dgm:prSet presAssocID="{F7560C39-4C21-4876-B60C-823B58D33AB3}" presName="rootText" presStyleLbl="node2" presStyleIdx="1" presStyleCnt="4">
        <dgm:presLayoutVars>
          <dgm:chPref val="3"/>
        </dgm:presLayoutVars>
      </dgm:prSet>
      <dgm:spPr/>
    </dgm:pt>
    <dgm:pt modelId="{4688710C-005A-441C-A4B7-4FFBC9499E36}" type="pres">
      <dgm:prSet presAssocID="{F7560C39-4C21-4876-B60C-823B58D33AB3}" presName="rootConnector" presStyleLbl="node2" presStyleIdx="1" presStyleCnt="4"/>
      <dgm:spPr/>
    </dgm:pt>
    <dgm:pt modelId="{6565AF4A-98F0-4C0B-8558-E979E7A09C1F}" type="pres">
      <dgm:prSet presAssocID="{F7560C39-4C21-4876-B60C-823B58D33AB3}" presName="hierChild4" presStyleCnt="0"/>
      <dgm:spPr/>
    </dgm:pt>
    <dgm:pt modelId="{FDDAA099-F121-4F9D-A829-D994822C3BAB}" type="pres">
      <dgm:prSet presAssocID="{F7560C39-4C21-4876-B60C-823B58D33AB3}" presName="hierChild5" presStyleCnt="0"/>
      <dgm:spPr/>
    </dgm:pt>
    <dgm:pt modelId="{F19E1180-82C9-47C9-94B9-EAC5B29F8B3B}" type="pres">
      <dgm:prSet presAssocID="{927B1651-3319-4E50-9BC2-70B06F52506C}" presName="Name37" presStyleLbl="parChTrans1D2" presStyleIdx="2" presStyleCnt="4"/>
      <dgm:spPr/>
    </dgm:pt>
    <dgm:pt modelId="{8E454587-CEAA-472B-9A32-44D78DDD1A88}" type="pres">
      <dgm:prSet presAssocID="{0802807D-CD44-4E87-ABF6-7656EE67DB4B}" presName="hierRoot2" presStyleCnt="0">
        <dgm:presLayoutVars>
          <dgm:hierBranch/>
        </dgm:presLayoutVars>
      </dgm:prSet>
      <dgm:spPr/>
    </dgm:pt>
    <dgm:pt modelId="{A4D15FBC-4141-4BB4-974F-C02FB0ADC55A}" type="pres">
      <dgm:prSet presAssocID="{0802807D-CD44-4E87-ABF6-7656EE67DB4B}" presName="rootComposite" presStyleCnt="0"/>
      <dgm:spPr/>
    </dgm:pt>
    <dgm:pt modelId="{447C8D84-81D4-4B00-8D19-165AD427DB80}" type="pres">
      <dgm:prSet presAssocID="{0802807D-CD44-4E87-ABF6-7656EE67DB4B}" presName="rootText" presStyleLbl="node2" presStyleIdx="2" presStyleCnt="4">
        <dgm:presLayoutVars>
          <dgm:chPref val="3"/>
        </dgm:presLayoutVars>
      </dgm:prSet>
      <dgm:spPr/>
    </dgm:pt>
    <dgm:pt modelId="{F1EC4AF1-BB79-41DC-83BA-AFDA4C0AE40D}" type="pres">
      <dgm:prSet presAssocID="{0802807D-CD44-4E87-ABF6-7656EE67DB4B}" presName="rootConnector" presStyleLbl="node2" presStyleIdx="2" presStyleCnt="4"/>
      <dgm:spPr/>
    </dgm:pt>
    <dgm:pt modelId="{FFC48328-9113-4CD5-AE24-F68B8DAC1000}" type="pres">
      <dgm:prSet presAssocID="{0802807D-CD44-4E87-ABF6-7656EE67DB4B}" presName="hierChild4" presStyleCnt="0"/>
      <dgm:spPr/>
    </dgm:pt>
    <dgm:pt modelId="{CE5A4922-905B-474B-91B5-6FCF791C1C05}" type="pres">
      <dgm:prSet presAssocID="{0802807D-CD44-4E87-ABF6-7656EE67DB4B}" presName="hierChild5" presStyleCnt="0"/>
      <dgm:spPr/>
    </dgm:pt>
    <dgm:pt modelId="{56F76B9F-05C7-4F3D-8FFD-F352EDEE4EA6}" type="pres">
      <dgm:prSet presAssocID="{35FAED79-B3E7-4F34-91C8-14033AE08B30}" presName="Name37" presStyleLbl="parChTrans1D2" presStyleIdx="3" presStyleCnt="4"/>
      <dgm:spPr/>
    </dgm:pt>
    <dgm:pt modelId="{FC68BDB3-F544-44AD-A74D-6397FAABC18F}" type="pres">
      <dgm:prSet presAssocID="{B7EA9C15-99C6-4A4A-9426-9A9DCE627739}" presName="hierRoot2" presStyleCnt="0">
        <dgm:presLayoutVars>
          <dgm:hierBranch/>
        </dgm:presLayoutVars>
      </dgm:prSet>
      <dgm:spPr/>
    </dgm:pt>
    <dgm:pt modelId="{F2BDE1C1-DD62-473E-8236-287B62A6938A}" type="pres">
      <dgm:prSet presAssocID="{B7EA9C15-99C6-4A4A-9426-9A9DCE627739}" presName="rootComposite" presStyleCnt="0"/>
      <dgm:spPr/>
    </dgm:pt>
    <dgm:pt modelId="{7EED1FF1-EB98-4E3A-862B-31CBDDEF9E9C}" type="pres">
      <dgm:prSet presAssocID="{B7EA9C15-99C6-4A4A-9426-9A9DCE627739}" presName="rootText" presStyleLbl="node2" presStyleIdx="3" presStyleCnt="4">
        <dgm:presLayoutVars>
          <dgm:chPref val="3"/>
        </dgm:presLayoutVars>
      </dgm:prSet>
      <dgm:spPr/>
    </dgm:pt>
    <dgm:pt modelId="{ADD5D842-CE05-445D-BEB7-15C1F95A17C0}" type="pres">
      <dgm:prSet presAssocID="{B7EA9C15-99C6-4A4A-9426-9A9DCE627739}" presName="rootConnector" presStyleLbl="node2" presStyleIdx="3" presStyleCnt="4"/>
      <dgm:spPr/>
    </dgm:pt>
    <dgm:pt modelId="{E479BA84-AC72-4C77-A4B9-94451175DDBA}" type="pres">
      <dgm:prSet presAssocID="{B7EA9C15-99C6-4A4A-9426-9A9DCE627739}" presName="hierChild4" presStyleCnt="0"/>
      <dgm:spPr/>
    </dgm:pt>
    <dgm:pt modelId="{295D4B4E-4713-40A2-B44A-97051EC8B487}" type="pres">
      <dgm:prSet presAssocID="{B7EA9C15-99C6-4A4A-9426-9A9DCE627739}" presName="hierChild5" presStyleCnt="0"/>
      <dgm:spPr/>
    </dgm:pt>
    <dgm:pt modelId="{AAC6DD43-DC41-4FDA-87CA-A51C4F13BC14}" type="pres">
      <dgm:prSet presAssocID="{36F94B5B-61B3-4692-AC82-5727F78976B1}" presName="hierChild3" presStyleCnt="0"/>
      <dgm:spPr/>
    </dgm:pt>
  </dgm:ptLst>
  <dgm:cxnLst>
    <dgm:cxn modelId="{336C7C33-BE72-4F0C-A607-A8DB073D9CDD}" srcId="{36F94B5B-61B3-4692-AC82-5727F78976B1}" destId="{B7EA9C15-99C6-4A4A-9426-9A9DCE627739}" srcOrd="3" destOrd="0" parTransId="{35FAED79-B3E7-4F34-91C8-14033AE08B30}" sibTransId="{0693A5D3-11C3-457E-B2D3-2A77DAD4D412}"/>
    <dgm:cxn modelId="{F140D685-18DD-4E68-8ABC-AE112779083A}" srcId="{23673804-8230-4EC7-AA8B-F9E1377D3DDF}" destId="{36F94B5B-61B3-4692-AC82-5727F78976B1}" srcOrd="0" destOrd="0" parTransId="{ECBB0EC3-0698-4C9D-B26A-E2FE44934EF0}" sibTransId="{AD3DDD72-5035-478A-A966-AC947FE8AF7E}"/>
    <dgm:cxn modelId="{97DA44AC-F56A-4291-86B9-AA6A8BA627FC}" type="presOf" srcId="{2DCB4435-567F-4631-9E59-195F317ED68F}" destId="{675E1F95-EF7E-4307-957D-505272905EB7}" srcOrd="1" destOrd="0" presId="urn:microsoft.com/office/officeart/2005/8/layout/orgChart1"/>
    <dgm:cxn modelId="{413E8540-7018-48C9-A81B-76B1A24753C5}" srcId="{36F94B5B-61B3-4692-AC82-5727F78976B1}" destId="{2DCB4435-567F-4631-9E59-195F317ED68F}" srcOrd="0" destOrd="0" parTransId="{1F3E83E6-A2EF-48B8-B53B-F02C1AE44890}" sibTransId="{10D38597-2C6F-4698-93AA-97170504BE60}"/>
    <dgm:cxn modelId="{D59F1E14-0A1E-4664-B3B0-E3F940DB57A1}" type="presOf" srcId="{0802807D-CD44-4E87-ABF6-7656EE67DB4B}" destId="{447C8D84-81D4-4B00-8D19-165AD427DB80}" srcOrd="0" destOrd="0" presId="urn:microsoft.com/office/officeart/2005/8/layout/orgChart1"/>
    <dgm:cxn modelId="{DCBD68B1-4A85-41F9-A120-718A1006BCEB}" type="presOf" srcId="{23673804-8230-4EC7-AA8B-F9E1377D3DDF}" destId="{DA022FAF-AE44-4B66-A29A-923D66E81D7B}" srcOrd="0" destOrd="0" presId="urn:microsoft.com/office/officeart/2005/8/layout/orgChart1"/>
    <dgm:cxn modelId="{B8664CB9-10D4-4032-814F-EFA583C21454}" type="presOf" srcId="{36F94B5B-61B3-4692-AC82-5727F78976B1}" destId="{A24B01EC-59A8-4F09-9CDE-385199DB0CC5}" srcOrd="0" destOrd="0" presId="urn:microsoft.com/office/officeart/2005/8/layout/orgChart1"/>
    <dgm:cxn modelId="{36102431-AEE1-4138-80FE-3473591B81C1}" type="presOf" srcId="{B7EA9C15-99C6-4A4A-9426-9A9DCE627739}" destId="{ADD5D842-CE05-445D-BEB7-15C1F95A17C0}" srcOrd="1" destOrd="0" presId="urn:microsoft.com/office/officeart/2005/8/layout/orgChart1"/>
    <dgm:cxn modelId="{A4235710-88DF-4436-BD08-41BA25BFEDC8}" type="presOf" srcId="{B7EA9C15-99C6-4A4A-9426-9A9DCE627739}" destId="{7EED1FF1-EB98-4E3A-862B-31CBDDEF9E9C}" srcOrd="0" destOrd="0" presId="urn:microsoft.com/office/officeart/2005/8/layout/orgChart1"/>
    <dgm:cxn modelId="{C37A6727-DC0E-433F-9202-2501EC7DE505}" type="presOf" srcId="{1F3E83E6-A2EF-48B8-B53B-F02C1AE44890}" destId="{EF8E9D3E-571F-45F0-9C20-1A0D76D791EE}" srcOrd="0" destOrd="0" presId="urn:microsoft.com/office/officeart/2005/8/layout/orgChart1"/>
    <dgm:cxn modelId="{25BD71C2-D046-48A3-9374-1CD4FE70F9CE}" type="presOf" srcId="{0802807D-CD44-4E87-ABF6-7656EE67DB4B}" destId="{F1EC4AF1-BB79-41DC-83BA-AFDA4C0AE40D}" srcOrd="1" destOrd="0" presId="urn:microsoft.com/office/officeart/2005/8/layout/orgChart1"/>
    <dgm:cxn modelId="{9FAB23E0-8184-4CF7-BAD3-EE1EAA870FE7}" type="presOf" srcId="{893458F7-3224-4651-BBF4-356E888560B7}" destId="{5914C7DE-17AD-4E44-99B1-BB66FCD38DFA}" srcOrd="0" destOrd="0" presId="urn:microsoft.com/office/officeart/2005/8/layout/orgChart1"/>
    <dgm:cxn modelId="{FF8D7828-548D-4B38-8800-EF07576BD2B1}" type="presOf" srcId="{927B1651-3319-4E50-9BC2-70B06F52506C}" destId="{F19E1180-82C9-47C9-94B9-EAC5B29F8B3B}" srcOrd="0" destOrd="0" presId="urn:microsoft.com/office/officeart/2005/8/layout/orgChart1"/>
    <dgm:cxn modelId="{77DBBDC7-F9EE-4AB1-BC1B-13AF7C739E98}" type="presOf" srcId="{36F94B5B-61B3-4692-AC82-5727F78976B1}" destId="{A3897D37-ABE3-4E40-A0F8-4D0E99A396BE}" srcOrd="1" destOrd="0" presId="urn:microsoft.com/office/officeart/2005/8/layout/orgChart1"/>
    <dgm:cxn modelId="{1F35FF35-241A-47CE-A3B1-0230133BD9EE}" type="presOf" srcId="{2DCB4435-567F-4631-9E59-195F317ED68F}" destId="{58E67D79-D743-46B7-ACBF-3CFBE6C10F7D}" srcOrd="0" destOrd="0" presId="urn:microsoft.com/office/officeart/2005/8/layout/orgChart1"/>
    <dgm:cxn modelId="{5A701845-7795-45B9-8EC8-74E0DC23E254}" type="presOf" srcId="{35FAED79-B3E7-4F34-91C8-14033AE08B30}" destId="{56F76B9F-05C7-4F3D-8FFD-F352EDEE4EA6}" srcOrd="0" destOrd="0" presId="urn:microsoft.com/office/officeart/2005/8/layout/orgChart1"/>
    <dgm:cxn modelId="{EFCD80A6-9A3E-4B55-A890-89BD46787255}" srcId="{36F94B5B-61B3-4692-AC82-5727F78976B1}" destId="{F7560C39-4C21-4876-B60C-823B58D33AB3}" srcOrd="1" destOrd="0" parTransId="{893458F7-3224-4651-BBF4-356E888560B7}" sibTransId="{14346468-3FE8-48E5-8D95-2105269347F1}"/>
    <dgm:cxn modelId="{C7D243CB-D5CA-4C9E-B61D-7939C1395E86}" srcId="{36F94B5B-61B3-4692-AC82-5727F78976B1}" destId="{0802807D-CD44-4E87-ABF6-7656EE67DB4B}" srcOrd="2" destOrd="0" parTransId="{927B1651-3319-4E50-9BC2-70B06F52506C}" sibTransId="{E6F6C55E-1433-4FE6-8F8F-360FDA4DD6EB}"/>
    <dgm:cxn modelId="{BB0F558F-245D-4B80-A607-8FB54DDBE031}" type="presOf" srcId="{F7560C39-4C21-4876-B60C-823B58D33AB3}" destId="{4688710C-005A-441C-A4B7-4FFBC9499E36}" srcOrd="1" destOrd="0" presId="urn:microsoft.com/office/officeart/2005/8/layout/orgChart1"/>
    <dgm:cxn modelId="{705350F6-35DB-4692-BDC6-67A73F0F3727}" type="presOf" srcId="{F7560C39-4C21-4876-B60C-823B58D33AB3}" destId="{C94D8C22-B930-4DE3-8960-B9806395DC81}" srcOrd="0" destOrd="0" presId="urn:microsoft.com/office/officeart/2005/8/layout/orgChart1"/>
    <dgm:cxn modelId="{7CCDDF04-74B1-463A-A772-224153BC09D6}" type="presParOf" srcId="{DA022FAF-AE44-4B66-A29A-923D66E81D7B}" destId="{23570919-5689-4210-863F-6FC3AFD0D1E4}" srcOrd="0" destOrd="0" presId="urn:microsoft.com/office/officeart/2005/8/layout/orgChart1"/>
    <dgm:cxn modelId="{A94CE2C7-7552-4C1E-ABF9-0726BC091785}" type="presParOf" srcId="{23570919-5689-4210-863F-6FC3AFD0D1E4}" destId="{0FF380DB-6A51-4B39-9F55-E000005798EB}" srcOrd="0" destOrd="0" presId="urn:microsoft.com/office/officeart/2005/8/layout/orgChart1"/>
    <dgm:cxn modelId="{92D6C0AF-5B03-48A5-AD81-DB621EBCACA9}" type="presParOf" srcId="{0FF380DB-6A51-4B39-9F55-E000005798EB}" destId="{A24B01EC-59A8-4F09-9CDE-385199DB0CC5}" srcOrd="0" destOrd="0" presId="urn:microsoft.com/office/officeart/2005/8/layout/orgChart1"/>
    <dgm:cxn modelId="{33A7594B-EC9C-4E53-9E81-18F6C2B9C50F}" type="presParOf" srcId="{0FF380DB-6A51-4B39-9F55-E000005798EB}" destId="{A3897D37-ABE3-4E40-A0F8-4D0E99A396BE}" srcOrd="1" destOrd="0" presId="urn:microsoft.com/office/officeart/2005/8/layout/orgChart1"/>
    <dgm:cxn modelId="{4A818E1E-47CF-4B17-9A73-62F53ABAC4BD}" type="presParOf" srcId="{23570919-5689-4210-863F-6FC3AFD0D1E4}" destId="{D6FEEFA2-6200-4B54-884D-547930F50E9A}" srcOrd="1" destOrd="0" presId="urn:microsoft.com/office/officeart/2005/8/layout/orgChart1"/>
    <dgm:cxn modelId="{B53F2843-1AA1-42C4-82EA-DBAABB644864}" type="presParOf" srcId="{D6FEEFA2-6200-4B54-884D-547930F50E9A}" destId="{EF8E9D3E-571F-45F0-9C20-1A0D76D791EE}" srcOrd="0" destOrd="0" presId="urn:microsoft.com/office/officeart/2005/8/layout/orgChart1"/>
    <dgm:cxn modelId="{F09F8FCB-1CF3-4A10-829A-E3BE2C3F49C5}" type="presParOf" srcId="{D6FEEFA2-6200-4B54-884D-547930F50E9A}" destId="{53BB1192-CF81-422E-B5A5-BAFB1F1E609D}" srcOrd="1" destOrd="0" presId="urn:microsoft.com/office/officeart/2005/8/layout/orgChart1"/>
    <dgm:cxn modelId="{BC6F6A0C-7513-47CF-951F-E58E0B851A81}" type="presParOf" srcId="{53BB1192-CF81-422E-B5A5-BAFB1F1E609D}" destId="{2A6EF830-5F9C-4D4D-99A1-A44F9B5FD013}" srcOrd="0" destOrd="0" presId="urn:microsoft.com/office/officeart/2005/8/layout/orgChart1"/>
    <dgm:cxn modelId="{4C814D4A-405B-45A2-AD58-36C586F54212}" type="presParOf" srcId="{2A6EF830-5F9C-4D4D-99A1-A44F9B5FD013}" destId="{58E67D79-D743-46B7-ACBF-3CFBE6C10F7D}" srcOrd="0" destOrd="0" presId="urn:microsoft.com/office/officeart/2005/8/layout/orgChart1"/>
    <dgm:cxn modelId="{1CFA18CA-0A6B-4021-BACE-274B25FF5C1A}" type="presParOf" srcId="{2A6EF830-5F9C-4D4D-99A1-A44F9B5FD013}" destId="{675E1F95-EF7E-4307-957D-505272905EB7}" srcOrd="1" destOrd="0" presId="urn:microsoft.com/office/officeart/2005/8/layout/orgChart1"/>
    <dgm:cxn modelId="{9CA0135F-2FA1-4B2B-9C4F-8DDD69A2E725}" type="presParOf" srcId="{53BB1192-CF81-422E-B5A5-BAFB1F1E609D}" destId="{515172E7-4BE6-461C-B660-CB7644517656}" srcOrd="1" destOrd="0" presId="urn:microsoft.com/office/officeart/2005/8/layout/orgChart1"/>
    <dgm:cxn modelId="{BB384054-4327-48AB-BAEC-2F299477C497}" type="presParOf" srcId="{53BB1192-CF81-422E-B5A5-BAFB1F1E609D}" destId="{982AF338-7F13-439E-A664-AFABE54C4ED6}" srcOrd="2" destOrd="0" presId="urn:microsoft.com/office/officeart/2005/8/layout/orgChart1"/>
    <dgm:cxn modelId="{BD7B13CB-0F6C-4285-B158-2F0D0D2643E3}" type="presParOf" srcId="{D6FEEFA2-6200-4B54-884D-547930F50E9A}" destId="{5914C7DE-17AD-4E44-99B1-BB66FCD38DFA}" srcOrd="2" destOrd="0" presId="urn:microsoft.com/office/officeart/2005/8/layout/orgChart1"/>
    <dgm:cxn modelId="{34825D1B-B095-4027-92F2-70D397129281}" type="presParOf" srcId="{D6FEEFA2-6200-4B54-884D-547930F50E9A}" destId="{B01E239A-E070-44FE-84D5-F6D4C5E1A5BB}" srcOrd="3" destOrd="0" presId="urn:microsoft.com/office/officeart/2005/8/layout/orgChart1"/>
    <dgm:cxn modelId="{16CF5A49-303C-4366-B62E-E14CDF261B56}" type="presParOf" srcId="{B01E239A-E070-44FE-84D5-F6D4C5E1A5BB}" destId="{14EC466A-DDE6-4EF6-B3B4-1190A95A0ED5}" srcOrd="0" destOrd="0" presId="urn:microsoft.com/office/officeart/2005/8/layout/orgChart1"/>
    <dgm:cxn modelId="{89480C09-101B-4D50-82E0-037332A5C974}" type="presParOf" srcId="{14EC466A-DDE6-4EF6-B3B4-1190A95A0ED5}" destId="{C94D8C22-B930-4DE3-8960-B9806395DC81}" srcOrd="0" destOrd="0" presId="urn:microsoft.com/office/officeart/2005/8/layout/orgChart1"/>
    <dgm:cxn modelId="{A3FE5DBF-719F-4377-BE3E-C06F27DA64D8}" type="presParOf" srcId="{14EC466A-DDE6-4EF6-B3B4-1190A95A0ED5}" destId="{4688710C-005A-441C-A4B7-4FFBC9499E36}" srcOrd="1" destOrd="0" presId="urn:microsoft.com/office/officeart/2005/8/layout/orgChart1"/>
    <dgm:cxn modelId="{2A4ED7FB-69AA-4EAE-AA38-E9687CEA13AC}" type="presParOf" srcId="{B01E239A-E070-44FE-84D5-F6D4C5E1A5BB}" destId="{6565AF4A-98F0-4C0B-8558-E979E7A09C1F}" srcOrd="1" destOrd="0" presId="urn:microsoft.com/office/officeart/2005/8/layout/orgChart1"/>
    <dgm:cxn modelId="{97A27100-4B23-48D6-B947-9D9855788494}" type="presParOf" srcId="{B01E239A-E070-44FE-84D5-F6D4C5E1A5BB}" destId="{FDDAA099-F121-4F9D-A829-D994822C3BAB}" srcOrd="2" destOrd="0" presId="urn:microsoft.com/office/officeart/2005/8/layout/orgChart1"/>
    <dgm:cxn modelId="{2495503E-FFD0-4179-BA05-0955B7EB47AC}" type="presParOf" srcId="{D6FEEFA2-6200-4B54-884D-547930F50E9A}" destId="{F19E1180-82C9-47C9-94B9-EAC5B29F8B3B}" srcOrd="4" destOrd="0" presId="urn:microsoft.com/office/officeart/2005/8/layout/orgChart1"/>
    <dgm:cxn modelId="{594D61A0-D461-4037-AFB2-D4CB23AFB151}" type="presParOf" srcId="{D6FEEFA2-6200-4B54-884D-547930F50E9A}" destId="{8E454587-CEAA-472B-9A32-44D78DDD1A88}" srcOrd="5" destOrd="0" presId="urn:microsoft.com/office/officeart/2005/8/layout/orgChart1"/>
    <dgm:cxn modelId="{FC464E9B-0BFF-425C-9CBB-1EBF62095522}" type="presParOf" srcId="{8E454587-CEAA-472B-9A32-44D78DDD1A88}" destId="{A4D15FBC-4141-4BB4-974F-C02FB0ADC55A}" srcOrd="0" destOrd="0" presId="urn:microsoft.com/office/officeart/2005/8/layout/orgChart1"/>
    <dgm:cxn modelId="{B10D1B83-79FE-40E6-87AC-A18265ECB9E7}" type="presParOf" srcId="{A4D15FBC-4141-4BB4-974F-C02FB0ADC55A}" destId="{447C8D84-81D4-4B00-8D19-165AD427DB80}" srcOrd="0" destOrd="0" presId="urn:microsoft.com/office/officeart/2005/8/layout/orgChart1"/>
    <dgm:cxn modelId="{F0A216A0-42B3-4590-976E-6F8017B31930}" type="presParOf" srcId="{A4D15FBC-4141-4BB4-974F-C02FB0ADC55A}" destId="{F1EC4AF1-BB79-41DC-83BA-AFDA4C0AE40D}" srcOrd="1" destOrd="0" presId="urn:microsoft.com/office/officeart/2005/8/layout/orgChart1"/>
    <dgm:cxn modelId="{DE603DCB-6F41-4D24-BC3D-337A0229D068}" type="presParOf" srcId="{8E454587-CEAA-472B-9A32-44D78DDD1A88}" destId="{FFC48328-9113-4CD5-AE24-F68B8DAC1000}" srcOrd="1" destOrd="0" presId="urn:microsoft.com/office/officeart/2005/8/layout/orgChart1"/>
    <dgm:cxn modelId="{4346843A-D33E-49A3-BA04-F3D579460E9F}" type="presParOf" srcId="{8E454587-CEAA-472B-9A32-44D78DDD1A88}" destId="{CE5A4922-905B-474B-91B5-6FCF791C1C05}" srcOrd="2" destOrd="0" presId="urn:microsoft.com/office/officeart/2005/8/layout/orgChart1"/>
    <dgm:cxn modelId="{78F82D0B-6F48-48FC-962F-4F3D9064A07A}" type="presParOf" srcId="{D6FEEFA2-6200-4B54-884D-547930F50E9A}" destId="{56F76B9F-05C7-4F3D-8FFD-F352EDEE4EA6}" srcOrd="6" destOrd="0" presId="urn:microsoft.com/office/officeart/2005/8/layout/orgChart1"/>
    <dgm:cxn modelId="{45B0106E-F4E4-4765-8BE5-12A51B18422F}" type="presParOf" srcId="{D6FEEFA2-6200-4B54-884D-547930F50E9A}" destId="{FC68BDB3-F544-44AD-A74D-6397FAABC18F}" srcOrd="7" destOrd="0" presId="urn:microsoft.com/office/officeart/2005/8/layout/orgChart1"/>
    <dgm:cxn modelId="{6DF1D3F2-0C6F-49E3-8217-510DA6162756}" type="presParOf" srcId="{FC68BDB3-F544-44AD-A74D-6397FAABC18F}" destId="{F2BDE1C1-DD62-473E-8236-287B62A6938A}" srcOrd="0" destOrd="0" presId="urn:microsoft.com/office/officeart/2005/8/layout/orgChart1"/>
    <dgm:cxn modelId="{E31BB2BA-3ED5-4F20-A235-55AA3D44998A}" type="presParOf" srcId="{F2BDE1C1-DD62-473E-8236-287B62A6938A}" destId="{7EED1FF1-EB98-4E3A-862B-31CBDDEF9E9C}" srcOrd="0" destOrd="0" presId="urn:microsoft.com/office/officeart/2005/8/layout/orgChart1"/>
    <dgm:cxn modelId="{2956EF60-73F0-4406-A7F3-D64DDDB1B6FC}" type="presParOf" srcId="{F2BDE1C1-DD62-473E-8236-287B62A6938A}" destId="{ADD5D842-CE05-445D-BEB7-15C1F95A17C0}" srcOrd="1" destOrd="0" presId="urn:microsoft.com/office/officeart/2005/8/layout/orgChart1"/>
    <dgm:cxn modelId="{60135E75-0C96-4D44-8E8D-EC0505DFAB15}" type="presParOf" srcId="{FC68BDB3-F544-44AD-A74D-6397FAABC18F}" destId="{E479BA84-AC72-4C77-A4B9-94451175DDBA}" srcOrd="1" destOrd="0" presId="urn:microsoft.com/office/officeart/2005/8/layout/orgChart1"/>
    <dgm:cxn modelId="{3E898807-BA3F-42DA-85E9-95F939B9FA92}" type="presParOf" srcId="{FC68BDB3-F544-44AD-A74D-6397FAABC18F}" destId="{295D4B4E-4713-40A2-B44A-97051EC8B487}" srcOrd="2" destOrd="0" presId="urn:microsoft.com/office/officeart/2005/8/layout/orgChart1"/>
    <dgm:cxn modelId="{3606EDC2-E35E-4581-B0A4-C9103820907F}" type="presParOf" srcId="{23570919-5689-4210-863F-6FC3AFD0D1E4}" destId="{AAC6DD43-DC41-4FDA-87CA-A51C4F13BC1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76B9F-05C7-4F3D-8FFD-F352EDEE4EA6}">
      <dsp:nvSpPr>
        <dsp:cNvPr id="0" name=""/>
        <dsp:cNvSpPr/>
      </dsp:nvSpPr>
      <dsp:spPr>
        <a:xfrm>
          <a:off x="4089035" y="1368205"/>
          <a:ext cx="3248500" cy="1081214"/>
        </a:xfrm>
        <a:custGeom>
          <a:avLst/>
          <a:gdLst/>
          <a:ahLst/>
          <a:cxnLst/>
          <a:rect l="0" t="0" r="0" b="0"/>
          <a:pathLst>
            <a:path>
              <a:moveTo>
                <a:pt x="0" y="0"/>
              </a:moveTo>
              <a:lnTo>
                <a:pt x="0" y="894775"/>
              </a:lnTo>
              <a:lnTo>
                <a:pt x="3248500" y="894775"/>
              </a:lnTo>
              <a:lnTo>
                <a:pt x="3248500" y="1081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E1180-82C9-47C9-94B9-EAC5B29F8B3B}">
      <dsp:nvSpPr>
        <dsp:cNvPr id="0" name=""/>
        <dsp:cNvSpPr/>
      </dsp:nvSpPr>
      <dsp:spPr>
        <a:xfrm>
          <a:off x="4089035" y="1368205"/>
          <a:ext cx="1100009" cy="1081214"/>
        </a:xfrm>
        <a:custGeom>
          <a:avLst/>
          <a:gdLst/>
          <a:ahLst/>
          <a:cxnLst/>
          <a:rect l="0" t="0" r="0" b="0"/>
          <a:pathLst>
            <a:path>
              <a:moveTo>
                <a:pt x="0" y="0"/>
              </a:moveTo>
              <a:lnTo>
                <a:pt x="0" y="894775"/>
              </a:lnTo>
              <a:lnTo>
                <a:pt x="1100009" y="894775"/>
              </a:lnTo>
              <a:lnTo>
                <a:pt x="1100009" y="1081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4C7DE-17AD-4E44-99B1-BB66FCD38DFA}">
      <dsp:nvSpPr>
        <dsp:cNvPr id="0" name=""/>
        <dsp:cNvSpPr/>
      </dsp:nvSpPr>
      <dsp:spPr>
        <a:xfrm>
          <a:off x="3040554" y="1368205"/>
          <a:ext cx="1048481" cy="1081214"/>
        </a:xfrm>
        <a:custGeom>
          <a:avLst/>
          <a:gdLst/>
          <a:ahLst/>
          <a:cxnLst/>
          <a:rect l="0" t="0" r="0" b="0"/>
          <a:pathLst>
            <a:path>
              <a:moveTo>
                <a:pt x="1048481" y="0"/>
              </a:moveTo>
              <a:lnTo>
                <a:pt x="1048481" y="894775"/>
              </a:lnTo>
              <a:lnTo>
                <a:pt x="0" y="894775"/>
              </a:lnTo>
              <a:lnTo>
                <a:pt x="0" y="1081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E9D3E-571F-45F0-9C20-1A0D76D791EE}">
      <dsp:nvSpPr>
        <dsp:cNvPr id="0" name=""/>
        <dsp:cNvSpPr/>
      </dsp:nvSpPr>
      <dsp:spPr>
        <a:xfrm>
          <a:off x="892063" y="1368205"/>
          <a:ext cx="3196972" cy="1081214"/>
        </a:xfrm>
        <a:custGeom>
          <a:avLst/>
          <a:gdLst/>
          <a:ahLst/>
          <a:cxnLst/>
          <a:rect l="0" t="0" r="0" b="0"/>
          <a:pathLst>
            <a:path>
              <a:moveTo>
                <a:pt x="3196972" y="0"/>
              </a:moveTo>
              <a:lnTo>
                <a:pt x="3196972" y="894775"/>
              </a:lnTo>
              <a:lnTo>
                <a:pt x="0" y="894775"/>
              </a:lnTo>
              <a:lnTo>
                <a:pt x="0" y="1081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B01EC-59A8-4F09-9CDE-385199DB0CC5}">
      <dsp:nvSpPr>
        <dsp:cNvPr id="0" name=""/>
        <dsp:cNvSpPr/>
      </dsp:nvSpPr>
      <dsp:spPr>
        <a:xfrm>
          <a:off x="3201229" y="480399"/>
          <a:ext cx="1775612" cy="887806"/>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WCAG 2.0</a:t>
          </a:r>
        </a:p>
      </dsp:txBody>
      <dsp:txXfrm>
        <a:off x="3201229" y="480399"/>
        <a:ext cx="1775612" cy="887806"/>
      </dsp:txXfrm>
    </dsp:sp>
    <dsp:sp modelId="{58E67D79-D743-46B7-ACBF-3CFBE6C10F7D}">
      <dsp:nvSpPr>
        <dsp:cNvPr id="0" name=""/>
        <dsp:cNvSpPr/>
      </dsp:nvSpPr>
      <dsp:spPr>
        <a:xfrm>
          <a:off x="4256" y="2449420"/>
          <a:ext cx="1775612" cy="887806"/>
        </a:xfrm>
        <a:prstGeom prst="rect">
          <a:avLst/>
        </a:prstGeom>
        <a:solidFill>
          <a:srgbClr val="FF151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a:t>
          </a:r>
        </a:p>
        <a:p>
          <a:pPr marL="0" lvl="0" indent="0" algn="ctr" defTabSz="889000">
            <a:lnSpc>
              <a:spcPct val="90000"/>
            </a:lnSpc>
            <a:spcBef>
              <a:spcPct val="0"/>
            </a:spcBef>
            <a:spcAft>
              <a:spcPct val="35000"/>
            </a:spcAft>
            <a:buNone/>
          </a:pPr>
          <a:r>
            <a:rPr lang="en-US" sz="2000" b="1" kern="1200" dirty="0">
              <a:solidFill>
                <a:schemeClr val="tx1"/>
              </a:solidFill>
            </a:rPr>
            <a:t>Perceivable</a:t>
          </a:r>
        </a:p>
      </dsp:txBody>
      <dsp:txXfrm>
        <a:off x="4256" y="2449420"/>
        <a:ext cx="1775612" cy="887806"/>
      </dsp:txXfrm>
    </dsp:sp>
    <dsp:sp modelId="{C94D8C22-B930-4DE3-8960-B9806395DC81}">
      <dsp:nvSpPr>
        <dsp:cNvPr id="0" name=""/>
        <dsp:cNvSpPr/>
      </dsp:nvSpPr>
      <dsp:spPr>
        <a:xfrm>
          <a:off x="2152748" y="2449420"/>
          <a:ext cx="1775612" cy="887806"/>
        </a:xfrm>
        <a:prstGeom prst="rect">
          <a:avLst/>
        </a:prstGeom>
        <a:solidFill>
          <a:srgbClr val="F577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O.</a:t>
          </a:r>
        </a:p>
        <a:p>
          <a:pPr marL="0" lvl="0" indent="0" algn="ctr" defTabSz="889000">
            <a:lnSpc>
              <a:spcPct val="90000"/>
            </a:lnSpc>
            <a:spcBef>
              <a:spcPct val="0"/>
            </a:spcBef>
            <a:spcAft>
              <a:spcPct val="35000"/>
            </a:spcAft>
            <a:buNone/>
          </a:pPr>
          <a:r>
            <a:rPr lang="en-US" sz="2000" b="1" kern="1200" dirty="0">
              <a:solidFill>
                <a:schemeClr val="tx1"/>
              </a:solidFill>
            </a:rPr>
            <a:t>Operable</a:t>
          </a:r>
        </a:p>
      </dsp:txBody>
      <dsp:txXfrm>
        <a:off x="2152748" y="2449420"/>
        <a:ext cx="1775612" cy="887806"/>
      </dsp:txXfrm>
    </dsp:sp>
    <dsp:sp modelId="{447C8D84-81D4-4B00-8D19-165AD427DB80}">
      <dsp:nvSpPr>
        <dsp:cNvPr id="0" name=""/>
        <dsp:cNvSpPr/>
      </dsp:nvSpPr>
      <dsp:spPr>
        <a:xfrm>
          <a:off x="4301239" y="2449420"/>
          <a:ext cx="1775612" cy="887806"/>
        </a:xfrm>
        <a:prstGeom prst="rect">
          <a:avLst/>
        </a:prstGeom>
        <a:solidFill>
          <a:srgbClr val="F2C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U.</a:t>
          </a:r>
        </a:p>
        <a:p>
          <a:pPr marL="0" lvl="0" indent="0" algn="ctr" defTabSz="889000">
            <a:lnSpc>
              <a:spcPct val="90000"/>
            </a:lnSpc>
            <a:spcBef>
              <a:spcPct val="0"/>
            </a:spcBef>
            <a:spcAft>
              <a:spcPct val="35000"/>
            </a:spcAft>
            <a:buNone/>
          </a:pPr>
          <a:r>
            <a:rPr lang="en-US" sz="2000" b="1" kern="1200" dirty="0">
              <a:solidFill>
                <a:schemeClr val="tx1"/>
              </a:solidFill>
            </a:rPr>
            <a:t>Understandable</a:t>
          </a:r>
        </a:p>
      </dsp:txBody>
      <dsp:txXfrm>
        <a:off x="4301239" y="2449420"/>
        <a:ext cx="1775612" cy="887806"/>
      </dsp:txXfrm>
    </dsp:sp>
    <dsp:sp modelId="{7EED1FF1-EB98-4E3A-862B-31CBDDEF9E9C}">
      <dsp:nvSpPr>
        <dsp:cNvPr id="0" name=""/>
        <dsp:cNvSpPr/>
      </dsp:nvSpPr>
      <dsp:spPr>
        <a:xfrm>
          <a:off x="6449730" y="2449420"/>
          <a:ext cx="1775612" cy="88780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a:t>
          </a:r>
        </a:p>
        <a:p>
          <a:pPr marL="0" lvl="0" indent="0" algn="ctr" defTabSz="889000">
            <a:lnSpc>
              <a:spcPct val="90000"/>
            </a:lnSpc>
            <a:spcBef>
              <a:spcPct val="0"/>
            </a:spcBef>
            <a:spcAft>
              <a:spcPct val="35000"/>
            </a:spcAft>
            <a:buNone/>
          </a:pPr>
          <a:r>
            <a:rPr lang="en-US" sz="2000" b="1" kern="1200" dirty="0">
              <a:solidFill>
                <a:schemeClr val="tx1"/>
              </a:solidFill>
            </a:rPr>
            <a:t>Robust</a:t>
          </a:r>
        </a:p>
      </dsp:txBody>
      <dsp:txXfrm>
        <a:off x="6449730" y="2449420"/>
        <a:ext cx="1775612" cy="8878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3976334" y="0"/>
            <a:ext cx="3041968" cy="466913"/>
          </a:xfrm>
          <a:prstGeom prst="rect">
            <a:avLst/>
          </a:prstGeom>
        </p:spPr>
        <p:txBody>
          <a:bodyPr vert="horz" lIns="91541" tIns="45770" rIns="91541" bIns="45770" rtlCol="0"/>
          <a:lstStyle>
            <a:lvl1pPr algn="r">
              <a:defRPr sz="1200"/>
            </a:lvl1pPr>
          </a:lstStyle>
          <a:p>
            <a:fld id="{98E41A5E-98C9-43CD-B65B-8049B60A716D}" type="datetimeFigureOut">
              <a:rPr lang="en-US" smtClean="0"/>
              <a:t>3/27/2017</a:t>
            </a:fld>
            <a:endParaRPr lang="en-US" dirty="0"/>
          </a:p>
        </p:txBody>
      </p:sp>
      <p:sp>
        <p:nvSpPr>
          <p:cNvPr id="4" name="Footer Placeholder 3"/>
          <p:cNvSpPr>
            <a:spLocks noGrp="1"/>
          </p:cNvSpPr>
          <p:nvPr>
            <p:ph type="ftr" sz="quarter" idx="2"/>
          </p:nvPr>
        </p:nvSpPr>
        <p:spPr>
          <a:xfrm>
            <a:off x="1" y="8839014"/>
            <a:ext cx="3041968" cy="466912"/>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4"/>
            <a:ext cx="3041968" cy="466912"/>
          </a:xfrm>
          <a:prstGeom prst="rect">
            <a:avLst/>
          </a:prstGeom>
        </p:spPr>
        <p:txBody>
          <a:bodyPr vert="horz" lIns="91541" tIns="45770" rIns="91541" bIns="45770" rtlCol="0" anchor="b"/>
          <a:lstStyle>
            <a:lvl1pPr algn="r">
              <a:defRPr sz="1200"/>
            </a:lvl1pPr>
          </a:lstStyle>
          <a:p>
            <a:fld id="{4E806E03-6F07-4B8B-8AF6-840699C2BDD9}" type="slidenum">
              <a:rPr lang="en-US" smtClean="0"/>
              <a:t>‹#›</a:t>
            </a:fld>
            <a:endParaRPr lang="en-US" dirty="0"/>
          </a:p>
        </p:txBody>
      </p:sp>
    </p:spTree>
    <p:extLst>
      <p:ext uri="{BB962C8B-B14F-4D97-AF65-F5344CB8AC3E}">
        <p14:creationId xmlns:p14="http://schemas.microsoft.com/office/powerpoint/2010/main" val="329202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6334" y="0"/>
            <a:ext cx="3041968" cy="466913"/>
          </a:xfrm>
          <a:prstGeom prst="rect">
            <a:avLst/>
          </a:prstGeom>
        </p:spPr>
        <p:txBody>
          <a:bodyPr vert="horz" lIns="91541" tIns="45770" rIns="91541" bIns="45770" rtlCol="0"/>
          <a:lstStyle>
            <a:lvl1pPr algn="r">
              <a:defRPr sz="1200"/>
            </a:lvl1pPr>
          </a:lstStyle>
          <a:p>
            <a:fld id="{4AA4087A-49E1-493B-A71F-5F38AAD6FD89}" type="datetimeFigureOut">
              <a:rPr lang="en-US" smtClean="0"/>
              <a:t>3/27/2017</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1993" y="4478478"/>
            <a:ext cx="5615940" cy="3664207"/>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8" cy="466912"/>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4"/>
            <a:ext cx="3041968" cy="466912"/>
          </a:xfrm>
          <a:prstGeom prst="rect">
            <a:avLst/>
          </a:prstGeom>
        </p:spPr>
        <p:txBody>
          <a:bodyPr vert="horz" lIns="91541" tIns="45770" rIns="91541" bIns="45770" rtlCol="0" anchor="b"/>
          <a:lstStyle>
            <a:lvl1pPr algn="r">
              <a:defRPr sz="1200"/>
            </a:lvl1pPr>
          </a:lstStyle>
          <a:p>
            <a:fld id="{11B57C59-58A4-4E98-81FA-4F0ECAF1FF25}" type="slidenum">
              <a:rPr lang="en-US" smtClean="0"/>
              <a:t>‹#›</a:t>
            </a:fld>
            <a:endParaRPr lang="en-US" dirty="0"/>
          </a:p>
        </p:txBody>
      </p:sp>
    </p:spTree>
    <p:extLst>
      <p:ext uri="{BB962C8B-B14F-4D97-AF65-F5344CB8AC3E}">
        <p14:creationId xmlns:p14="http://schemas.microsoft.com/office/powerpoint/2010/main" val="401146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a:t>
            </a:fld>
            <a:endParaRPr lang="en-US" dirty="0"/>
          </a:p>
        </p:txBody>
      </p:sp>
    </p:spTree>
    <p:extLst>
      <p:ext uri="{BB962C8B-B14F-4D97-AF65-F5344CB8AC3E}">
        <p14:creationId xmlns:p14="http://schemas.microsoft.com/office/powerpoint/2010/main" val="105079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15</a:t>
            </a:fld>
            <a:endParaRPr lang="en-US" dirty="0"/>
          </a:p>
        </p:txBody>
      </p:sp>
    </p:spTree>
    <p:extLst>
      <p:ext uri="{BB962C8B-B14F-4D97-AF65-F5344CB8AC3E}">
        <p14:creationId xmlns:p14="http://schemas.microsoft.com/office/powerpoint/2010/main" val="338408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16</a:t>
            </a:fld>
            <a:endParaRPr lang="en-US" dirty="0"/>
          </a:p>
        </p:txBody>
      </p:sp>
    </p:spTree>
    <p:extLst>
      <p:ext uri="{BB962C8B-B14F-4D97-AF65-F5344CB8AC3E}">
        <p14:creationId xmlns:p14="http://schemas.microsoft.com/office/powerpoint/2010/main" val="151145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18</a:t>
            </a:fld>
            <a:endParaRPr lang="en-US" dirty="0"/>
          </a:p>
        </p:txBody>
      </p:sp>
    </p:spTree>
    <p:extLst>
      <p:ext uri="{BB962C8B-B14F-4D97-AF65-F5344CB8AC3E}">
        <p14:creationId xmlns:p14="http://schemas.microsoft.com/office/powerpoint/2010/main" val="24091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ACF65-BCF3-3343-A615-A188BC2FF075}" type="slidenum">
              <a:rPr lang="en-US" smtClean="0"/>
              <a:t>19</a:t>
            </a:fld>
            <a:endParaRPr lang="en-US"/>
          </a:p>
        </p:txBody>
      </p:sp>
    </p:spTree>
    <p:extLst>
      <p:ext uri="{BB962C8B-B14F-4D97-AF65-F5344CB8AC3E}">
        <p14:creationId xmlns:p14="http://schemas.microsoft.com/office/powerpoint/2010/main" val="4014588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27" eaLnBrk="0" hangingPunct="0">
              <a:defRPr sz="2400">
                <a:solidFill>
                  <a:schemeClr val="tx1"/>
                </a:solidFill>
                <a:latin typeface="Arial Narrow" pitchFamily="34" charset="0"/>
              </a:defRPr>
            </a:lvl1pPr>
            <a:lvl2pPr marL="743767" indent="-286064" defTabSz="912227" eaLnBrk="0" hangingPunct="0">
              <a:defRPr sz="2400">
                <a:solidFill>
                  <a:schemeClr val="tx1"/>
                </a:solidFill>
                <a:latin typeface="Arial Narrow" pitchFamily="34" charset="0"/>
              </a:defRPr>
            </a:lvl2pPr>
            <a:lvl3pPr marL="1144257" indent="-228851" defTabSz="912227" eaLnBrk="0" hangingPunct="0">
              <a:defRPr sz="2400">
                <a:solidFill>
                  <a:schemeClr val="tx1"/>
                </a:solidFill>
                <a:latin typeface="Arial Narrow" pitchFamily="34" charset="0"/>
              </a:defRPr>
            </a:lvl3pPr>
            <a:lvl4pPr marL="1601960" indent="-228851" defTabSz="912227" eaLnBrk="0" hangingPunct="0">
              <a:defRPr sz="2400">
                <a:solidFill>
                  <a:schemeClr val="tx1"/>
                </a:solidFill>
                <a:latin typeface="Arial Narrow" pitchFamily="34" charset="0"/>
              </a:defRPr>
            </a:lvl4pPr>
            <a:lvl5pPr marL="2059663" indent="-228851" defTabSz="912227" eaLnBrk="0" hangingPunct="0">
              <a:defRPr sz="2400">
                <a:solidFill>
                  <a:schemeClr val="tx1"/>
                </a:solidFill>
                <a:latin typeface="Arial Narrow" pitchFamily="34" charset="0"/>
              </a:defRPr>
            </a:lvl5pPr>
            <a:lvl6pPr marL="2517366" indent="-228851" defTabSz="912227" eaLnBrk="0" fontAlgn="base" hangingPunct="0">
              <a:spcBef>
                <a:spcPct val="0"/>
              </a:spcBef>
              <a:spcAft>
                <a:spcPct val="0"/>
              </a:spcAft>
              <a:defRPr sz="2400">
                <a:solidFill>
                  <a:schemeClr val="tx1"/>
                </a:solidFill>
                <a:latin typeface="Arial Narrow" pitchFamily="34" charset="0"/>
              </a:defRPr>
            </a:lvl6pPr>
            <a:lvl7pPr marL="2975069" indent="-228851" defTabSz="912227" eaLnBrk="0" fontAlgn="base" hangingPunct="0">
              <a:spcBef>
                <a:spcPct val="0"/>
              </a:spcBef>
              <a:spcAft>
                <a:spcPct val="0"/>
              </a:spcAft>
              <a:defRPr sz="2400">
                <a:solidFill>
                  <a:schemeClr val="tx1"/>
                </a:solidFill>
                <a:latin typeface="Arial Narrow" pitchFamily="34" charset="0"/>
              </a:defRPr>
            </a:lvl7pPr>
            <a:lvl8pPr marL="3432772" indent="-228851" defTabSz="912227" eaLnBrk="0" fontAlgn="base" hangingPunct="0">
              <a:spcBef>
                <a:spcPct val="0"/>
              </a:spcBef>
              <a:spcAft>
                <a:spcPct val="0"/>
              </a:spcAft>
              <a:defRPr sz="2400">
                <a:solidFill>
                  <a:schemeClr val="tx1"/>
                </a:solidFill>
                <a:latin typeface="Arial Narrow" pitchFamily="34" charset="0"/>
              </a:defRPr>
            </a:lvl8pPr>
            <a:lvl9pPr marL="3890475" indent="-228851" defTabSz="912227" eaLnBrk="0" fontAlgn="base" hangingPunct="0">
              <a:spcBef>
                <a:spcPct val="0"/>
              </a:spcBef>
              <a:spcAft>
                <a:spcPct val="0"/>
              </a:spcAft>
              <a:defRPr sz="2400">
                <a:solidFill>
                  <a:schemeClr val="tx1"/>
                </a:solidFill>
                <a:latin typeface="Arial Narrow" pitchFamily="34" charset="0"/>
              </a:defRPr>
            </a:lvl9pPr>
          </a:lstStyle>
          <a:p>
            <a:pPr eaLnBrk="1" hangingPunct="1"/>
            <a:fld id="{FB3B54B3-B93E-4C31-AF33-0CC58B10B51B}" type="slidenum">
              <a:rPr lang="en-US" sz="1200">
                <a:latin typeface="Arial" pitchFamily="34" charset="0"/>
              </a:rPr>
              <a:pPr eaLnBrk="1" hangingPunct="1"/>
              <a:t>21</a:t>
            </a:fld>
            <a:endParaRPr lang="en-US" sz="1200">
              <a:latin typeface="Arial" pitchFamily="34" charset="0"/>
            </a:endParaRPr>
          </a:p>
        </p:txBody>
      </p:sp>
      <p:sp>
        <p:nvSpPr>
          <p:cNvPr id="227331" name="Rectangle 2"/>
          <p:cNvSpPr>
            <a:spLocks noGrp="1" noRot="1" noChangeAspect="1" noChangeArrowheads="1" noTextEdit="1"/>
          </p:cNvSpPr>
          <p:nvPr>
            <p:ph type="sldImg"/>
          </p:nvPr>
        </p:nvSpPr>
        <p:spPr>
          <a:xfrm>
            <a:off x="1184275" y="696913"/>
            <a:ext cx="4652963" cy="3490912"/>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681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28</a:t>
            </a:fld>
            <a:endParaRPr lang="en-US" dirty="0"/>
          </a:p>
        </p:txBody>
      </p:sp>
    </p:spTree>
    <p:extLst>
      <p:ext uri="{BB962C8B-B14F-4D97-AF65-F5344CB8AC3E}">
        <p14:creationId xmlns:p14="http://schemas.microsoft.com/office/powerpoint/2010/main" val="216456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29</a:t>
            </a:fld>
            <a:endParaRPr lang="en-US" dirty="0"/>
          </a:p>
        </p:txBody>
      </p:sp>
    </p:spTree>
    <p:extLst>
      <p:ext uri="{BB962C8B-B14F-4D97-AF65-F5344CB8AC3E}">
        <p14:creationId xmlns:p14="http://schemas.microsoft.com/office/powerpoint/2010/main" val="374735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30</a:t>
            </a:fld>
            <a:endParaRPr lang="en-US" dirty="0"/>
          </a:p>
        </p:txBody>
      </p:sp>
    </p:spTree>
    <p:extLst>
      <p:ext uri="{BB962C8B-B14F-4D97-AF65-F5344CB8AC3E}">
        <p14:creationId xmlns:p14="http://schemas.microsoft.com/office/powerpoint/2010/main" val="414067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31</a:t>
            </a:fld>
            <a:endParaRPr lang="en-US" dirty="0"/>
          </a:p>
        </p:txBody>
      </p:sp>
    </p:spTree>
    <p:extLst>
      <p:ext uri="{BB962C8B-B14F-4D97-AF65-F5344CB8AC3E}">
        <p14:creationId xmlns:p14="http://schemas.microsoft.com/office/powerpoint/2010/main" val="59363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32</a:t>
            </a:fld>
            <a:endParaRPr lang="en-US" dirty="0"/>
          </a:p>
        </p:txBody>
      </p:sp>
    </p:spTree>
    <p:extLst>
      <p:ext uri="{BB962C8B-B14F-4D97-AF65-F5344CB8AC3E}">
        <p14:creationId xmlns:p14="http://schemas.microsoft.com/office/powerpoint/2010/main" val="246035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86B76-2E0E-4623-9455-48D2CDE61FC8}" type="slidenum">
              <a:rPr lang="en-US" smtClean="0"/>
              <a:t>2</a:t>
            </a:fld>
            <a:endParaRPr lang="en-US"/>
          </a:p>
        </p:txBody>
      </p:sp>
    </p:spTree>
    <p:extLst>
      <p:ext uri="{BB962C8B-B14F-4D97-AF65-F5344CB8AC3E}">
        <p14:creationId xmlns:p14="http://schemas.microsoft.com/office/powerpoint/2010/main" val="3448672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33</a:t>
            </a:fld>
            <a:endParaRPr lang="en-US" dirty="0"/>
          </a:p>
        </p:txBody>
      </p:sp>
    </p:spTree>
    <p:extLst>
      <p:ext uri="{BB962C8B-B14F-4D97-AF65-F5344CB8AC3E}">
        <p14:creationId xmlns:p14="http://schemas.microsoft.com/office/powerpoint/2010/main" val="421513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34</a:t>
            </a:fld>
            <a:endParaRPr lang="en-US" dirty="0"/>
          </a:p>
        </p:txBody>
      </p:sp>
    </p:spTree>
    <p:extLst>
      <p:ext uri="{BB962C8B-B14F-4D97-AF65-F5344CB8AC3E}">
        <p14:creationId xmlns:p14="http://schemas.microsoft.com/office/powerpoint/2010/main" val="54944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35</a:t>
            </a:fld>
            <a:endParaRPr lang="en-US" dirty="0"/>
          </a:p>
        </p:txBody>
      </p:sp>
    </p:spTree>
    <p:extLst>
      <p:ext uri="{BB962C8B-B14F-4D97-AF65-F5344CB8AC3E}">
        <p14:creationId xmlns:p14="http://schemas.microsoft.com/office/powerpoint/2010/main" val="86684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36</a:t>
            </a:fld>
            <a:endParaRPr lang="en-US" dirty="0"/>
          </a:p>
        </p:txBody>
      </p:sp>
    </p:spTree>
    <p:extLst>
      <p:ext uri="{BB962C8B-B14F-4D97-AF65-F5344CB8AC3E}">
        <p14:creationId xmlns:p14="http://schemas.microsoft.com/office/powerpoint/2010/main" val="104214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37</a:t>
            </a:fld>
            <a:endParaRPr lang="en-US" dirty="0"/>
          </a:p>
        </p:txBody>
      </p:sp>
    </p:spTree>
    <p:extLst>
      <p:ext uri="{BB962C8B-B14F-4D97-AF65-F5344CB8AC3E}">
        <p14:creationId xmlns:p14="http://schemas.microsoft.com/office/powerpoint/2010/main" val="245610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38</a:t>
            </a:fld>
            <a:endParaRPr lang="en-US" dirty="0"/>
          </a:p>
        </p:txBody>
      </p:sp>
    </p:spTree>
    <p:extLst>
      <p:ext uri="{BB962C8B-B14F-4D97-AF65-F5344CB8AC3E}">
        <p14:creationId xmlns:p14="http://schemas.microsoft.com/office/powerpoint/2010/main" val="3067330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57C59-58A4-4E98-81FA-4F0ECAF1FF25}" type="slidenum">
              <a:rPr lang="en-US" smtClean="0"/>
              <a:t>39</a:t>
            </a:fld>
            <a:endParaRPr lang="en-US" dirty="0"/>
          </a:p>
        </p:txBody>
      </p:sp>
    </p:spTree>
    <p:extLst>
      <p:ext uri="{BB962C8B-B14F-4D97-AF65-F5344CB8AC3E}">
        <p14:creationId xmlns:p14="http://schemas.microsoft.com/office/powerpoint/2010/main" val="282496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57C59-58A4-4E98-81FA-4F0ECAF1FF25}" type="slidenum">
              <a:rPr lang="en-US" smtClean="0"/>
              <a:t>40</a:t>
            </a:fld>
            <a:endParaRPr lang="en-US" dirty="0"/>
          </a:p>
        </p:txBody>
      </p:sp>
    </p:spTree>
    <p:extLst>
      <p:ext uri="{BB962C8B-B14F-4D97-AF65-F5344CB8AC3E}">
        <p14:creationId xmlns:p14="http://schemas.microsoft.com/office/powerpoint/2010/main" val="281692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57C59-58A4-4E98-81FA-4F0ECAF1FF25}" type="slidenum">
              <a:rPr lang="en-US" smtClean="0"/>
              <a:t>41</a:t>
            </a:fld>
            <a:endParaRPr lang="en-US" dirty="0"/>
          </a:p>
        </p:txBody>
      </p:sp>
    </p:spTree>
    <p:extLst>
      <p:ext uri="{BB962C8B-B14F-4D97-AF65-F5344CB8AC3E}">
        <p14:creationId xmlns:p14="http://schemas.microsoft.com/office/powerpoint/2010/main" val="231091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57C59-58A4-4E98-81FA-4F0ECAF1FF25}" type="slidenum">
              <a:rPr lang="en-US" smtClean="0"/>
              <a:t>42</a:t>
            </a:fld>
            <a:endParaRPr lang="en-US" dirty="0"/>
          </a:p>
        </p:txBody>
      </p:sp>
    </p:spTree>
    <p:extLst>
      <p:ext uri="{BB962C8B-B14F-4D97-AF65-F5344CB8AC3E}">
        <p14:creationId xmlns:p14="http://schemas.microsoft.com/office/powerpoint/2010/main" val="104084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2618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45</a:t>
            </a:fld>
            <a:endParaRPr lang="en-US" dirty="0"/>
          </a:p>
        </p:txBody>
      </p:sp>
    </p:spTree>
    <p:extLst>
      <p:ext uri="{BB962C8B-B14F-4D97-AF65-F5344CB8AC3E}">
        <p14:creationId xmlns:p14="http://schemas.microsoft.com/office/powerpoint/2010/main" val="356077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25741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5</a:t>
            </a:fld>
            <a:endParaRPr lang="en-US" dirty="0"/>
          </a:p>
        </p:txBody>
      </p:sp>
    </p:spTree>
    <p:extLst>
      <p:ext uri="{BB962C8B-B14F-4D97-AF65-F5344CB8AC3E}">
        <p14:creationId xmlns:p14="http://schemas.microsoft.com/office/powerpoint/2010/main" val="253456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6</a:t>
            </a:fld>
            <a:endParaRPr lang="en-US" dirty="0"/>
          </a:p>
        </p:txBody>
      </p:sp>
    </p:spTree>
    <p:extLst>
      <p:ext uri="{BB962C8B-B14F-4D97-AF65-F5344CB8AC3E}">
        <p14:creationId xmlns:p14="http://schemas.microsoft.com/office/powerpoint/2010/main" val="48363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10</a:t>
            </a:fld>
            <a:endParaRPr lang="en-US" dirty="0"/>
          </a:p>
        </p:txBody>
      </p:sp>
    </p:spTree>
    <p:extLst>
      <p:ext uri="{BB962C8B-B14F-4D97-AF65-F5344CB8AC3E}">
        <p14:creationId xmlns:p14="http://schemas.microsoft.com/office/powerpoint/2010/main" val="267010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12</a:t>
            </a:fld>
            <a:endParaRPr lang="en-US" dirty="0"/>
          </a:p>
        </p:txBody>
      </p:sp>
    </p:spTree>
    <p:extLst>
      <p:ext uri="{BB962C8B-B14F-4D97-AF65-F5344CB8AC3E}">
        <p14:creationId xmlns:p14="http://schemas.microsoft.com/office/powerpoint/2010/main" val="353704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57C59-58A4-4E98-81FA-4F0ECAF1FF25}" type="slidenum">
              <a:rPr lang="en-US" smtClean="0"/>
              <a:t>14</a:t>
            </a:fld>
            <a:endParaRPr lang="en-US" dirty="0"/>
          </a:p>
        </p:txBody>
      </p:sp>
    </p:spTree>
    <p:extLst>
      <p:ext uri="{BB962C8B-B14F-4D97-AF65-F5344CB8AC3E}">
        <p14:creationId xmlns:p14="http://schemas.microsoft.com/office/powerpoint/2010/main" val="66214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2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19600" y="2667000"/>
            <a:ext cx="41148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1524000" y="838200"/>
            <a:ext cx="6553200" cy="99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449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5A84690-7948-4FCF-8F32-886159AED224}" type="datetimeFigureOut">
              <a:rPr lang="en-US" smtClean="0"/>
              <a:t>3/27/2017</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A9DAAB-961A-48B8-B535-556ADC9E38F6}" type="slidenum">
              <a:rPr lang="en-US" smtClean="0"/>
              <a:t>‹#›</a:t>
            </a:fld>
            <a:endParaRPr lang="en-US" dirty="0"/>
          </a:p>
        </p:txBody>
      </p:sp>
    </p:spTree>
    <p:extLst>
      <p:ext uri="{BB962C8B-B14F-4D97-AF65-F5344CB8AC3E}">
        <p14:creationId xmlns:p14="http://schemas.microsoft.com/office/powerpoint/2010/main" val="179191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360845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64703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21320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513CFC1-C040-48E9-9378-C36950650C1B}" type="datetimeFigureOut">
              <a:rPr lang="en-US" smtClean="0"/>
              <a:t>3/27/2017</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670EF67-012D-4E95-8714-954E10447D05}" type="slidenum">
              <a:rPr lang="en-US" smtClean="0"/>
              <a:t>‹#›</a:t>
            </a:fld>
            <a:endParaRPr lang="en-US" dirty="0"/>
          </a:p>
        </p:txBody>
      </p:sp>
    </p:spTree>
    <p:extLst>
      <p:ext uri="{BB962C8B-B14F-4D97-AF65-F5344CB8AC3E}">
        <p14:creationId xmlns:p14="http://schemas.microsoft.com/office/powerpoint/2010/main" val="3033906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270859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252010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736107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253148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3179406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3730327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2151147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A091B-3123-47A7-9497-3BF73089B2A4}"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D0EB81-F38A-4F1C-8AC4-DF43AB3B03E1}" type="slidenum">
              <a:rPr lang="en-US" smtClean="0"/>
              <a:t>‹#›</a:t>
            </a:fld>
            <a:endParaRPr lang="en-US" dirty="0"/>
          </a:p>
        </p:txBody>
      </p:sp>
    </p:spTree>
    <p:extLst>
      <p:ext uri="{BB962C8B-B14F-4D97-AF65-F5344CB8AC3E}">
        <p14:creationId xmlns:p14="http://schemas.microsoft.com/office/powerpoint/2010/main" val="1722487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0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E5A84690-7948-4FCF-8F32-886159AED224}" type="datetimeFigureOut">
              <a:rPr lang="en-US" smtClean="0"/>
              <a:t>3/27/2017</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5EA9DAAB-961A-48B8-B535-556ADC9E38F6}" type="slidenum">
              <a:rPr lang="en-US" smtClean="0"/>
              <a:t>‹#›</a:t>
            </a:fld>
            <a:endParaRPr lang="en-US" dirty="0"/>
          </a:p>
        </p:txBody>
      </p:sp>
    </p:spTree>
    <p:extLst>
      <p:ext uri="{BB962C8B-B14F-4D97-AF65-F5344CB8AC3E}">
        <p14:creationId xmlns:p14="http://schemas.microsoft.com/office/powerpoint/2010/main" val="47382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C513CFC1-C040-48E9-9378-C36950650C1B}" type="datetimeFigureOut">
              <a:rPr lang="en-US" smtClean="0"/>
              <a:t>3/27/2017</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B670EF67-012D-4E95-8714-954E10447D05}" type="slidenum">
              <a:rPr lang="en-US" smtClean="0"/>
              <a:t>‹#›</a:t>
            </a:fld>
            <a:endParaRPr lang="en-US" dirty="0"/>
          </a:p>
        </p:txBody>
      </p:sp>
    </p:spTree>
    <p:extLst>
      <p:ext uri="{BB962C8B-B14F-4D97-AF65-F5344CB8AC3E}">
        <p14:creationId xmlns:p14="http://schemas.microsoft.com/office/powerpoint/2010/main" val="313661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ECAB2CD-BAEF-1244-B6B7-C4980EB71973}" type="datetimeFigureOut">
              <a:rPr lang="en-US" smtClean="0"/>
              <a:t>3/27/2017</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8D85A566-975A-A943-A0BC-3B7FEC08EA28}" type="slidenum">
              <a:rPr lang="en-US" smtClean="0"/>
              <a:t>‹#›</a:t>
            </a:fld>
            <a:endParaRPr lang="en-US" dirty="0"/>
          </a:p>
        </p:txBody>
      </p:sp>
    </p:spTree>
    <p:extLst>
      <p:ext uri="{BB962C8B-B14F-4D97-AF65-F5344CB8AC3E}">
        <p14:creationId xmlns:p14="http://schemas.microsoft.com/office/powerpoint/2010/main" val="3711413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AECAB2CD-BAEF-1244-B6B7-C4980EB71973}" type="datetimeFigureOut">
              <a:rPr lang="en-US" smtClean="0"/>
              <a:t>3/27/2017</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8D85A566-975A-A943-A0BC-3B7FEC08EA28}" type="slidenum">
              <a:rPr lang="en-US" smtClean="0"/>
              <a:t>‹#›</a:t>
            </a:fld>
            <a:endParaRPr lang="en-US" dirty="0"/>
          </a:p>
        </p:txBody>
      </p:sp>
    </p:spTree>
    <p:extLst>
      <p:ext uri="{BB962C8B-B14F-4D97-AF65-F5344CB8AC3E}">
        <p14:creationId xmlns:p14="http://schemas.microsoft.com/office/powerpoint/2010/main" val="3506614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36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042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5A84690-7948-4FCF-8F32-886159AED224}" type="datetimeFigureOut">
              <a:rPr lang="en-US" smtClean="0"/>
              <a:t>3/27/2017</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A9DAAB-961A-48B8-B535-556ADC9E38F6}" type="slidenum">
              <a:rPr lang="en-US" smtClean="0"/>
              <a:t>‹#›</a:t>
            </a:fld>
            <a:endParaRPr lang="en-US" dirty="0"/>
          </a:p>
        </p:txBody>
      </p:sp>
    </p:spTree>
    <p:extLst>
      <p:ext uri="{BB962C8B-B14F-4D97-AF65-F5344CB8AC3E}">
        <p14:creationId xmlns:p14="http://schemas.microsoft.com/office/powerpoint/2010/main" val="403656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5A84690-7948-4FCF-8F32-886159AED224}" type="datetimeFigureOut">
              <a:rPr lang="en-US" smtClean="0"/>
              <a:t>3/27/2017</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EA9DAAB-961A-48B8-B535-556ADC9E38F6}" type="slidenum">
              <a:rPr lang="en-US" smtClean="0"/>
              <a:t>‹#›</a:t>
            </a:fld>
            <a:endParaRPr lang="en-US" dirty="0"/>
          </a:p>
        </p:txBody>
      </p:sp>
    </p:spTree>
    <p:extLst>
      <p:ext uri="{BB962C8B-B14F-4D97-AF65-F5344CB8AC3E}">
        <p14:creationId xmlns:p14="http://schemas.microsoft.com/office/powerpoint/2010/main" val="176616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E5A84690-7948-4FCF-8F32-886159AED224}" type="datetimeFigureOut">
              <a:rPr lang="en-US" smtClean="0"/>
              <a:t>3/27/2017</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5EA9DAAB-961A-48B8-B535-556ADC9E38F6}" type="slidenum">
              <a:rPr lang="en-US" smtClean="0"/>
              <a:t>‹#›</a:t>
            </a:fld>
            <a:endParaRPr lang="en-US" dirty="0"/>
          </a:p>
        </p:txBody>
      </p:sp>
    </p:spTree>
    <p:extLst>
      <p:ext uri="{BB962C8B-B14F-4D97-AF65-F5344CB8AC3E}">
        <p14:creationId xmlns:p14="http://schemas.microsoft.com/office/powerpoint/2010/main" val="33171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99E1CE-754B-4FE6-881A-DE4916C8A6C2}" type="datetimeFigureOut">
              <a:rPr lang="en-US"/>
              <a:pPr>
                <a:defRPr/>
              </a:pPr>
              <a:t>3/27/2017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B76098-DB93-4CC8-BD41-0CA964C39043}" type="slidenum">
              <a:rPr lang="en-US"/>
              <a:pPr>
                <a:defRPr/>
              </a:pPr>
              <a:t>‹#›</a:t>
            </a:fld>
            <a:endParaRPr lang="en-US"/>
          </a:p>
        </p:txBody>
      </p:sp>
    </p:spTree>
    <p:extLst>
      <p:ext uri="{BB962C8B-B14F-4D97-AF65-F5344CB8AC3E}">
        <p14:creationId xmlns:p14="http://schemas.microsoft.com/office/powerpoint/2010/main" val="53961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6E778A-A475-4B1A-A862-C4BDE32CCECB}" type="datetimeFigureOut">
              <a:rPr lang="en-US"/>
              <a:pPr>
                <a:defRPr/>
              </a:pPr>
              <a:t>3/27/2017</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spTree>
    <p:extLst>
      <p:ext uri="{BB962C8B-B14F-4D97-AF65-F5344CB8AC3E}">
        <p14:creationId xmlns:p14="http://schemas.microsoft.com/office/powerpoint/2010/main" val="9738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2057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 PPT Cover Fina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8685"/>
            <a:ext cx="9144000" cy="6840633"/>
          </a:xfrm>
          <a:prstGeom prst="rect">
            <a:avLst/>
          </a:prstGeom>
        </p:spPr>
      </p:pic>
    </p:spTree>
    <p:extLst>
      <p:ext uri="{BB962C8B-B14F-4D97-AF65-F5344CB8AC3E}">
        <p14:creationId xmlns:p14="http://schemas.microsoft.com/office/powerpoint/2010/main" val="114456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None/>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descr="AMAC.Updated.InteriorAMAC.PPT2.jpg"/>
          <p:cNvPicPr>
            <a:picLocks/>
          </p:cNvPicPr>
          <p:nvPr/>
        </p:nvPicPr>
        <p:blipFill>
          <a:blip r:embed="rId13" cstate="email">
            <a:extLst>
              <a:ext uri="{28A0092B-C50C-407E-A947-70E740481C1C}">
                <a14:useLocalDpi xmlns:a14="http://schemas.microsoft.com/office/drawing/2010/main"/>
              </a:ext>
            </a:extLst>
          </a:blip>
          <a:stretch>
            <a:fillRect/>
          </a:stretch>
        </p:blipFill>
        <p:spPr>
          <a:xfrm>
            <a:off x="1" y="0"/>
            <a:ext cx="9145387" cy="1645920"/>
          </a:xfrm>
          <a:prstGeom prst="rect">
            <a:avLst/>
          </a:prstGeom>
        </p:spPr>
      </p:pic>
    </p:spTree>
    <p:extLst>
      <p:ext uri="{BB962C8B-B14F-4D97-AF65-F5344CB8AC3E}">
        <p14:creationId xmlns:p14="http://schemas.microsoft.com/office/powerpoint/2010/main" val="42068564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91" r:id="rId4"/>
    <p:sldLayoutId id="2147483692" r:id="rId5"/>
    <p:sldLayoutId id="2147483694" r:id="rId6"/>
    <p:sldLayoutId id="2147483699" r:id="rId7"/>
    <p:sldLayoutId id="2147483700" r:id="rId8"/>
    <p:sldLayoutId id="2147483701" r:id="rId9"/>
    <p:sldLayoutId id="2147483703" r:id="rId10"/>
    <p:sldLayoutId id="2147483704"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Divider_P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9" y="0"/>
            <a:ext cx="9305841" cy="7010400"/>
          </a:xfrm>
          <a:prstGeom prst="rect">
            <a:avLst/>
          </a:prstGeom>
        </p:spPr>
      </p:pic>
    </p:spTree>
    <p:extLst>
      <p:ext uri="{BB962C8B-B14F-4D97-AF65-F5344CB8AC3E}">
        <p14:creationId xmlns:p14="http://schemas.microsoft.com/office/powerpoint/2010/main" val="3227571182"/>
      </p:ext>
    </p:extLst>
  </p:cSld>
  <p:clrMap bg1="lt1" tx1="dk1" bg2="lt2" tx2="dk2" accent1="accent1" accent2="accent2" accent3="accent3" accent4="accent4" accent5="accent5" accent6="accent6" hlink="hlink" folHlink="folHlink"/>
  <p:sldLayoutIdLst>
    <p:sldLayoutId id="2147483669" r:id="rId1"/>
    <p:sldLayoutId id="2147483689"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4A091B-3123-47A7-9497-3BF73089B2A4}" type="datetimeFigureOut">
              <a:rPr lang="en-US" smtClean="0"/>
              <a:t>3/27/2017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D0EB81-F38A-4F1C-8AC4-DF43AB3B03E1}" type="slidenum">
              <a:rPr lang="en-US" smtClean="0"/>
              <a:t>‹#›</a:t>
            </a:fld>
            <a:endParaRPr lang="en-US" dirty="0"/>
          </a:p>
        </p:txBody>
      </p:sp>
    </p:spTree>
    <p:extLst>
      <p:ext uri="{BB962C8B-B14F-4D97-AF65-F5344CB8AC3E}">
        <p14:creationId xmlns:p14="http://schemas.microsoft.com/office/powerpoint/2010/main" val="21607845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descr="AMAC.Updated.InteriorAMAC.PPT2.jpg"/>
          <p:cNvPicPr>
            <a:picLocks/>
          </p:cNvPicPr>
          <p:nvPr/>
        </p:nvPicPr>
        <p:blipFill>
          <a:blip r:embed="rId7" cstate="email">
            <a:extLst>
              <a:ext uri="{28A0092B-C50C-407E-A947-70E740481C1C}">
                <a14:useLocalDpi xmlns:a14="http://schemas.microsoft.com/office/drawing/2010/main"/>
              </a:ext>
            </a:extLst>
          </a:blip>
          <a:stretch>
            <a:fillRect/>
          </a:stretch>
        </p:blipFill>
        <p:spPr>
          <a:xfrm>
            <a:off x="1" y="0"/>
            <a:ext cx="9145387" cy="1645920"/>
          </a:xfrm>
          <a:prstGeom prst="rect">
            <a:avLst/>
          </a:prstGeom>
        </p:spPr>
      </p:pic>
    </p:spTree>
    <p:extLst>
      <p:ext uri="{BB962C8B-B14F-4D97-AF65-F5344CB8AC3E}">
        <p14:creationId xmlns:p14="http://schemas.microsoft.com/office/powerpoint/2010/main" val="214021315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707" r:id="rId5"/>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MAC.PPT.Divider_P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9" y="0"/>
            <a:ext cx="9305841" cy="7010400"/>
          </a:xfrm>
          <a:prstGeom prst="rect">
            <a:avLst/>
          </a:prstGeom>
        </p:spPr>
      </p:pic>
    </p:spTree>
    <p:extLst>
      <p:ext uri="{BB962C8B-B14F-4D97-AF65-F5344CB8AC3E}">
        <p14:creationId xmlns:p14="http://schemas.microsoft.com/office/powerpoint/2010/main" val="1848825407"/>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8" Type="http://schemas.openxmlformats.org/officeDocument/2006/relationships/hyperlink" Target="http://wave.webaim.org/" TargetMode="External"/><Relationship Id="rId3" Type="http://schemas.openxmlformats.org/officeDocument/2006/relationships/hyperlink" Target="http://www.w3.org/WAI/eval/preliminary.html" TargetMode="External"/><Relationship Id="rId7" Type="http://schemas.openxmlformats.org/officeDocument/2006/relationships/hyperlink" Target="http://www.paciellogroup.com/resources/contrastanalyser/" TargetMode="External"/><Relationship Id="rId2" Type="http://schemas.openxmlformats.org/officeDocument/2006/relationships/hyperlink" Target="http://webaim.org/standards/wcag/checklist" TargetMode="External"/><Relationship Id="rId1" Type="http://schemas.openxmlformats.org/officeDocument/2006/relationships/slideLayout" Target="../slideLayouts/slideLayout30.xml"/><Relationship Id="rId6" Type="http://schemas.openxmlformats.org/officeDocument/2006/relationships/hyperlink" Target="http://accessga.org/" TargetMode="External"/><Relationship Id="rId5" Type="http://schemas.openxmlformats.org/officeDocument/2006/relationships/hyperlink" Target="http://wag.uga.edu/" TargetMode="External"/><Relationship Id="rId4" Type="http://schemas.openxmlformats.org/officeDocument/2006/relationships/hyperlink" Target="http://www.w3.org/WAI/demos/ba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6418" y="1828800"/>
            <a:ext cx="5461782" cy="1728789"/>
          </a:xfrm>
        </p:spPr>
        <p:txBody>
          <a:bodyPr/>
          <a:lstStyle/>
          <a:p>
            <a:r>
              <a:rPr lang="en-US" b="1" dirty="0">
                <a:solidFill>
                  <a:schemeClr val="bg1"/>
                </a:solidFill>
              </a:rPr>
              <a:t>Introduction to</a:t>
            </a:r>
            <a:br>
              <a:rPr lang="en-US" b="1" dirty="0">
                <a:solidFill>
                  <a:schemeClr val="bg1"/>
                </a:solidFill>
              </a:rPr>
            </a:br>
            <a:r>
              <a:rPr lang="en-US" b="1" dirty="0">
                <a:solidFill>
                  <a:schemeClr val="bg1"/>
                </a:solidFill>
              </a:rPr>
              <a:t>Web Accessibility</a:t>
            </a:r>
          </a:p>
        </p:txBody>
      </p:sp>
    </p:spTree>
    <p:extLst>
      <p:ext uri="{BB962C8B-B14F-4D97-AF65-F5344CB8AC3E}">
        <p14:creationId xmlns:p14="http://schemas.microsoft.com/office/powerpoint/2010/main" val="357987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bg1"/>
                </a:solidFill>
              </a:rPr>
              <a:t>Section 504</a:t>
            </a:r>
          </a:p>
        </p:txBody>
      </p:sp>
      <p:sp>
        <p:nvSpPr>
          <p:cNvPr id="3" name="Content Placeholder 2"/>
          <p:cNvSpPr>
            <a:spLocks noGrp="1"/>
          </p:cNvSpPr>
          <p:nvPr>
            <p:ph idx="1"/>
          </p:nvPr>
        </p:nvSpPr>
        <p:spPr>
          <a:xfrm>
            <a:off x="203200" y="1943895"/>
            <a:ext cx="3975099" cy="4462462"/>
          </a:xfrm>
        </p:spPr>
        <p:txBody>
          <a:bodyPr/>
          <a:lstStyle/>
          <a:p>
            <a:pPr marL="0" indent="0">
              <a:buNone/>
            </a:pPr>
            <a:r>
              <a:rPr lang="en-US" sz="3000" dirty="0"/>
              <a:t>A civil rights law to prohibit discrimination on the basis of disability in programs and activities, public and private, that receive federal financial assistance.</a:t>
            </a:r>
            <a:endParaRPr lang="en-US" sz="3000" b="1" dirty="0"/>
          </a:p>
        </p:txBody>
      </p:sp>
      <p:pic>
        <p:nvPicPr>
          <p:cNvPr id="4" name="Picture 3" descr="Section 504 of the rehabilitation Act of 19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43895"/>
            <a:ext cx="4333875" cy="1619250"/>
          </a:xfrm>
          <a:prstGeom prst="rect">
            <a:avLst/>
          </a:prstGeom>
        </p:spPr>
      </p:pic>
    </p:spTree>
    <p:extLst>
      <p:ext uri="{BB962C8B-B14F-4D97-AF65-F5344CB8AC3E}">
        <p14:creationId xmlns:p14="http://schemas.microsoft.com/office/powerpoint/2010/main" val="154058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41" y="84945"/>
            <a:ext cx="8148119" cy="1143000"/>
          </a:xfrm>
        </p:spPr>
        <p:txBody>
          <a:bodyPr/>
          <a:lstStyle/>
          <a:p>
            <a:r>
              <a:rPr lang="en-CA" sz="4000" dirty="0">
                <a:solidFill>
                  <a:schemeClr val="bg1"/>
                </a:solidFill>
              </a:rPr>
              <a:t>Section 508 Refresh (ICT Refresh)</a:t>
            </a:r>
          </a:p>
        </p:txBody>
      </p:sp>
      <p:sp>
        <p:nvSpPr>
          <p:cNvPr id="3" name="Content Placeholder 2"/>
          <p:cNvSpPr>
            <a:spLocks noGrp="1"/>
          </p:cNvSpPr>
          <p:nvPr>
            <p:ph idx="1"/>
          </p:nvPr>
        </p:nvSpPr>
        <p:spPr>
          <a:xfrm>
            <a:off x="193141" y="1549400"/>
            <a:ext cx="5010150" cy="4900613"/>
          </a:xfrm>
        </p:spPr>
        <p:txBody>
          <a:bodyPr/>
          <a:lstStyle/>
          <a:p>
            <a:r>
              <a:rPr lang="en-US" sz="2800" dirty="0"/>
              <a:t>1998 Amendment to the United States Workforce Rehabilitation Act of 1973, a federal law mandating that all electronic and information technology developed, procured, maintained, or used by the federal government be accessible to people with disabilities.</a:t>
            </a:r>
          </a:p>
        </p:txBody>
      </p:sp>
      <p:pic>
        <p:nvPicPr>
          <p:cNvPr id="5" name="Picture 4" descr="Section 5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450" y="2397125"/>
            <a:ext cx="3765550" cy="1882775"/>
          </a:xfrm>
          <a:prstGeom prst="rect">
            <a:avLst/>
          </a:prstGeom>
        </p:spPr>
      </p:pic>
    </p:spTree>
    <p:extLst>
      <p:ext uri="{BB962C8B-B14F-4D97-AF65-F5344CB8AC3E}">
        <p14:creationId xmlns:p14="http://schemas.microsoft.com/office/powerpoint/2010/main" val="103548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Section 508 Refresh Continued…</a:t>
            </a:r>
          </a:p>
        </p:txBody>
      </p:sp>
      <p:sp>
        <p:nvSpPr>
          <p:cNvPr id="3" name="Content Placeholder 2"/>
          <p:cNvSpPr>
            <a:spLocks noGrp="1"/>
          </p:cNvSpPr>
          <p:nvPr>
            <p:ph idx="1"/>
          </p:nvPr>
        </p:nvSpPr>
        <p:spPr>
          <a:xfrm>
            <a:off x="114298" y="1417637"/>
            <a:ext cx="5657852" cy="5183188"/>
          </a:xfrm>
        </p:spPr>
        <p:txBody>
          <a:bodyPr>
            <a:normAutofit/>
          </a:bodyPr>
          <a:lstStyle/>
          <a:p>
            <a:r>
              <a:rPr lang="en-US" sz="2500" b="1" dirty="0"/>
              <a:t>Section 508 of the Rehabilitation Act, as amended in 1998</a:t>
            </a:r>
          </a:p>
          <a:p>
            <a:endParaRPr lang="en-US" sz="2500" b="1" dirty="0"/>
          </a:p>
          <a:p>
            <a:r>
              <a:rPr lang="en-US" sz="2500" b="1" dirty="0"/>
              <a:t>Section 508 </a:t>
            </a:r>
            <a:r>
              <a:rPr lang="en-US" sz="2500" b="1" i="1" dirty="0"/>
              <a:t>Refresh</a:t>
            </a:r>
            <a:r>
              <a:rPr lang="en-US" sz="2500" b="1" dirty="0"/>
              <a:t> (ICT Refresh)</a:t>
            </a:r>
          </a:p>
          <a:p>
            <a:pPr lvl="1"/>
            <a:r>
              <a:rPr lang="en-US" sz="2500" b="1" dirty="0"/>
              <a:t>U.S. Access Board Final Rule published Jan. 18, 2017</a:t>
            </a:r>
          </a:p>
          <a:p>
            <a:r>
              <a:rPr lang="en-US" sz="2500" b="1" dirty="0"/>
              <a:t>Compliance Date/Safe Harbor Provision</a:t>
            </a:r>
          </a:p>
          <a:p>
            <a:pPr lvl="1"/>
            <a:r>
              <a:rPr lang="en-US" sz="2500" b="1" dirty="0"/>
              <a:t>Comply by Jan. 18, 2018</a:t>
            </a:r>
          </a:p>
          <a:p>
            <a:pPr lvl="1"/>
            <a:r>
              <a:rPr lang="en-US" sz="2500" b="1" dirty="0"/>
              <a:t>Safe Harbor: Legacy ICT that has not been altered after compliance date</a:t>
            </a:r>
          </a:p>
        </p:txBody>
      </p:sp>
      <p:pic>
        <p:nvPicPr>
          <p:cNvPr id="6" name="Picture 5" descr="Section 508 Electronic and Information Technolog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156" y="2276479"/>
            <a:ext cx="3049293" cy="2810652"/>
          </a:xfrm>
          <a:prstGeom prst="rect">
            <a:avLst/>
          </a:prstGeom>
        </p:spPr>
      </p:pic>
    </p:spTree>
    <p:extLst>
      <p:ext uri="{BB962C8B-B14F-4D97-AF65-F5344CB8AC3E}">
        <p14:creationId xmlns:p14="http://schemas.microsoft.com/office/powerpoint/2010/main" val="3322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41" y="246871"/>
            <a:ext cx="8148119" cy="648480"/>
          </a:xfrm>
        </p:spPr>
        <p:txBody>
          <a:bodyPr/>
          <a:lstStyle/>
          <a:p>
            <a:r>
              <a:rPr lang="en-CA" b="1" dirty="0">
                <a:solidFill>
                  <a:schemeClr val="bg1"/>
                </a:solidFill>
              </a:rPr>
              <a:t>Section 255</a:t>
            </a:r>
          </a:p>
        </p:txBody>
      </p:sp>
      <p:sp>
        <p:nvSpPr>
          <p:cNvPr id="3" name="Content Placeholder 2"/>
          <p:cNvSpPr>
            <a:spLocks noGrp="1"/>
          </p:cNvSpPr>
          <p:nvPr>
            <p:ph idx="1"/>
          </p:nvPr>
        </p:nvSpPr>
        <p:spPr>
          <a:xfrm>
            <a:off x="536041" y="2184400"/>
            <a:ext cx="4797959" cy="2413000"/>
          </a:xfrm>
        </p:spPr>
        <p:txBody>
          <a:bodyPr/>
          <a:lstStyle/>
          <a:p>
            <a:r>
              <a:rPr lang="en-US" sz="2800" dirty="0"/>
              <a:t>Requires telecommunications products and services to be accessible to people with disabilities</a:t>
            </a:r>
          </a:p>
        </p:txBody>
      </p:sp>
      <p:pic>
        <p:nvPicPr>
          <p:cNvPr id="4" name="Picture 3" descr="Federal Communications Commis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235" y="2025650"/>
            <a:ext cx="2672528" cy="2660650"/>
          </a:xfrm>
          <a:prstGeom prst="rect">
            <a:avLst/>
          </a:prstGeom>
        </p:spPr>
      </p:pic>
    </p:spTree>
    <p:extLst>
      <p:ext uri="{BB962C8B-B14F-4D97-AF65-F5344CB8AC3E}">
        <p14:creationId xmlns:p14="http://schemas.microsoft.com/office/powerpoint/2010/main" val="195357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rPr>
              <a:t>Web Content Accessibility Guidelines (WCAG) 2.0</a:t>
            </a:r>
          </a:p>
        </p:txBody>
      </p:sp>
      <p:sp>
        <p:nvSpPr>
          <p:cNvPr id="3" name="Content Placeholder 2"/>
          <p:cNvSpPr>
            <a:spLocks noGrp="1"/>
          </p:cNvSpPr>
          <p:nvPr>
            <p:ph idx="1"/>
          </p:nvPr>
        </p:nvSpPr>
        <p:spPr>
          <a:xfrm>
            <a:off x="457200" y="1600202"/>
            <a:ext cx="5486400" cy="4525963"/>
          </a:xfrm>
        </p:spPr>
        <p:txBody>
          <a:bodyPr/>
          <a:lstStyle/>
          <a:p>
            <a:r>
              <a:rPr lang="en-US" b="1" dirty="0"/>
              <a:t>International Guidelines or </a:t>
            </a:r>
            <a:r>
              <a:rPr lang="en-US" b="1" i="1" dirty="0"/>
              <a:t>Best Practices</a:t>
            </a:r>
          </a:p>
          <a:p>
            <a:endParaRPr lang="en-US" b="1" dirty="0"/>
          </a:p>
          <a:p>
            <a:r>
              <a:rPr lang="en-US" b="1" dirty="0"/>
              <a:t>World Wide Web Consortium (W3C)</a:t>
            </a:r>
          </a:p>
          <a:p>
            <a:pPr lvl="1"/>
            <a:r>
              <a:rPr lang="en-US" b="1" dirty="0"/>
              <a:t>Web Accessibility Initiative (WAI)</a:t>
            </a:r>
          </a:p>
          <a:p>
            <a:pPr marL="0" indent="0">
              <a:buNone/>
            </a:pPr>
            <a:endParaRPr lang="en-US" b="1" dirty="0"/>
          </a:p>
          <a:p>
            <a:r>
              <a:rPr lang="en-US" b="1" dirty="0"/>
              <a:t>Section 508 </a:t>
            </a:r>
            <a:r>
              <a:rPr lang="en-US" b="1" i="1" dirty="0"/>
              <a:t>Refresh</a:t>
            </a:r>
            <a:r>
              <a:rPr lang="en-US" b="1" dirty="0"/>
              <a:t>, as written</a:t>
            </a:r>
          </a:p>
          <a:p>
            <a:pPr lvl="1"/>
            <a:r>
              <a:rPr lang="en-US" b="1" dirty="0"/>
              <a:t>“Incorporates by Reference” WCAG 2.0 Levels A and AA</a:t>
            </a:r>
            <a:endParaRPr lang="en-US" dirty="0"/>
          </a:p>
        </p:txBody>
      </p:sp>
      <p:pic>
        <p:nvPicPr>
          <p:cNvPr id="5" name="Picture 4" descr="World with International Flag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9445" y="2057681"/>
            <a:ext cx="1774770" cy="1805502"/>
          </a:xfrm>
          <a:prstGeom prst="rect">
            <a:avLst/>
          </a:prstGeom>
        </p:spPr>
      </p:pic>
    </p:spTree>
    <p:extLst>
      <p:ext uri="{BB962C8B-B14F-4D97-AF65-F5344CB8AC3E}">
        <p14:creationId xmlns:p14="http://schemas.microsoft.com/office/powerpoint/2010/main" val="34291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8438"/>
            <a:ext cx="8229600" cy="741362"/>
          </a:xfrm>
        </p:spPr>
        <p:txBody>
          <a:bodyPr/>
          <a:lstStyle/>
          <a:p>
            <a:r>
              <a:rPr lang="en-US" sz="4200" b="1" dirty="0">
                <a:solidFill>
                  <a:schemeClr val="bg1"/>
                </a:solidFill>
              </a:rPr>
              <a:t>LEGAL</a:t>
            </a:r>
          </a:p>
        </p:txBody>
      </p:sp>
      <p:sp>
        <p:nvSpPr>
          <p:cNvPr id="3" name="Content Placeholder 2"/>
          <p:cNvSpPr>
            <a:spLocks noGrp="1"/>
          </p:cNvSpPr>
          <p:nvPr>
            <p:ph idx="1"/>
          </p:nvPr>
        </p:nvSpPr>
        <p:spPr>
          <a:xfrm>
            <a:off x="2120899" y="2395538"/>
            <a:ext cx="3394075" cy="966787"/>
          </a:xfrm>
        </p:spPr>
        <p:txBody>
          <a:bodyPr/>
          <a:lstStyle/>
          <a:p>
            <a:pPr marL="0" indent="0">
              <a:buNone/>
            </a:pPr>
            <a:r>
              <a:rPr lang="en-US" sz="5000" b="1" dirty="0"/>
              <a:t>Settlements</a:t>
            </a:r>
          </a:p>
        </p:txBody>
      </p:sp>
      <p:pic>
        <p:nvPicPr>
          <p:cNvPr id="4" name="Picture 3" descr="gav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426" y="1796122"/>
            <a:ext cx="2641600" cy="1981200"/>
          </a:xfrm>
          <a:prstGeom prst="rect">
            <a:avLst/>
          </a:prstGeom>
        </p:spPr>
      </p:pic>
      <p:pic>
        <p:nvPicPr>
          <p:cNvPr id="6" name="Picture 5" descr="sledge hamm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841" y="4040100"/>
            <a:ext cx="4380521" cy="2376067"/>
          </a:xfrm>
          <a:prstGeom prst="rect">
            <a:avLst/>
          </a:prstGeom>
        </p:spPr>
      </p:pic>
    </p:spTree>
    <p:extLst>
      <p:ext uri="{BB962C8B-B14F-4D97-AF65-F5344CB8AC3E}">
        <p14:creationId xmlns:p14="http://schemas.microsoft.com/office/powerpoint/2010/main" val="237903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98438"/>
            <a:ext cx="8229600" cy="741362"/>
          </a:xfrm>
        </p:spPr>
        <p:txBody>
          <a:bodyPr/>
          <a:lstStyle/>
          <a:p>
            <a:r>
              <a:rPr lang="en-US" sz="4200" b="1" dirty="0">
                <a:solidFill>
                  <a:schemeClr val="bg1"/>
                </a:solidFill>
              </a:rPr>
              <a:t>Recent DOJ Settlements</a:t>
            </a:r>
          </a:p>
        </p:txBody>
      </p:sp>
      <p:sp>
        <p:nvSpPr>
          <p:cNvPr id="3" name="Content Placeholder 2"/>
          <p:cNvSpPr>
            <a:spLocks noGrp="1"/>
          </p:cNvSpPr>
          <p:nvPr>
            <p:ph idx="1"/>
          </p:nvPr>
        </p:nvSpPr>
        <p:spPr>
          <a:xfrm>
            <a:off x="438150" y="2306638"/>
            <a:ext cx="8362950" cy="3294062"/>
          </a:xfrm>
        </p:spPr>
        <p:txBody>
          <a:bodyPr/>
          <a:lstStyle/>
          <a:p>
            <a:pPr lvl="2"/>
            <a:r>
              <a:rPr lang="en-US" sz="3900" b="1" dirty="0"/>
              <a:t>H&amp;R Block (March, 2014)</a:t>
            </a:r>
            <a:endParaRPr lang="en-US" sz="3900" dirty="0"/>
          </a:p>
          <a:p>
            <a:pPr lvl="2"/>
            <a:r>
              <a:rPr lang="en-US" sz="3900" b="1" dirty="0" err="1"/>
              <a:t>Peabod</a:t>
            </a:r>
            <a:r>
              <a:rPr lang="en-US" sz="3900" b="1" dirty="0"/>
              <a:t> Groceries (Nov., 2014)</a:t>
            </a:r>
            <a:endParaRPr lang="en-US" sz="3900" dirty="0"/>
          </a:p>
          <a:p>
            <a:pPr lvl="2"/>
            <a:r>
              <a:rPr lang="en-US" sz="3900" b="1" dirty="0"/>
              <a:t>edX (April, 2015)</a:t>
            </a:r>
            <a:endParaRPr lang="en-US" sz="3900" dirty="0"/>
          </a:p>
          <a:p>
            <a:pPr lvl="2"/>
            <a:r>
              <a:rPr lang="en-US" sz="3900" b="1" dirty="0"/>
              <a:t>Carnival’s Cruise Ships (July, 2015)</a:t>
            </a:r>
          </a:p>
        </p:txBody>
      </p:sp>
    </p:spTree>
    <p:extLst>
      <p:ext uri="{BB962C8B-B14F-4D97-AF65-F5344CB8AC3E}">
        <p14:creationId xmlns:p14="http://schemas.microsoft.com/office/powerpoint/2010/main" val="405353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 y="284970"/>
            <a:ext cx="8229600" cy="715155"/>
          </a:xfrm>
        </p:spPr>
        <p:txBody>
          <a:bodyPr/>
          <a:lstStyle/>
          <a:p>
            <a:r>
              <a:rPr lang="en-US" sz="4000" dirty="0">
                <a:solidFill>
                  <a:schemeClr val="bg1"/>
                </a:solidFill>
              </a:rPr>
              <a:t>Overview of DOJ Settlements</a:t>
            </a:r>
            <a:endParaRPr lang="en-CA" sz="4000" dirty="0">
              <a:solidFill>
                <a:schemeClr val="bg1"/>
              </a:solidFill>
            </a:endParaRPr>
          </a:p>
        </p:txBody>
      </p:sp>
      <p:sp>
        <p:nvSpPr>
          <p:cNvPr id="3" name="Content Placeholder 2"/>
          <p:cNvSpPr>
            <a:spLocks noGrp="1"/>
          </p:cNvSpPr>
          <p:nvPr>
            <p:ph idx="1"/>
          </p:nvPr>
        </p:nvSpPr>
        <p:spPr>
          <a:xfrm>
            <a:off x="0" y="1328738"/>
            <a:ext cx="4986338" cy="5329237"/>
          </a:xfrm>
        </p:spPr>
        <p:txBody>
          <a:bodyPr/>
          <a:lstStyle/>
          <a:p>
            <a:r>
              <a:rPr lang="en-CA" sz="3600" dirty="0"/>
              <a:t>High Profile Settlements</a:t>
            </a:r>
          </a:p>
          <a:p>
            <a:r>
              <a:rPr lang="en-CA" sz="3600" dirty="0"/>
              <a:t>Requirements</a:t>
            </a:r>
          </a:p>
          <a:p>
            <a:pPr lvl="1"/>
            <a:r>
              <a:rPr lang="en-CA" sz="2800" dirty="0"/>
              <a:t>WCAG 2.0 (Level AA) Applied</a:t>
            </a:r>
          </a:p>
          <a:p>
            <a:pPr lvl="1"/>
            <a:r>
              <a:rPr lang="en-CA" sz="2800" dirty="0"/>
              <a:t>Web Accessibility, which includes captioning</a:t>
            </a:r>
          </a:p>
          <a:p>
            <a:pPr lvl="1"/>
            <a:r>
              <a:rPr lang="en-CA" sz="2800" dirty="0"/>
              <a:t>Mobile Accessibility</a:t>
            </a:r>
          </a:p>
          <a:p>
            <a:pPr lvl="1"/>
            <a:r>
              <a:rPr lang="en-CA" sz="2800" dirty="0"/>
              <a:t>Appoint Web Accessibility Coordinator</a:t>
            </a:r>
          </a:p>
          <a:p>
            <a:pPr lvl="1"/>
            <a:r>
              <a:rPr lang="en-CA" sz="2800" dirty="0"/>
              <a:t>Adopt Web Accessibility Policy</a:t>
            </a:r>
          </a:p>
        </p:txBody>
      </p:sp>
      <p:pic>
        <p:nvPicPr>
          <p:cNvPr id="4" name="Picture 3" descr="United States Department of Jus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213" y="2628899"/>
            <a:ext cx="4014787" cy="2270990"/>
          </a:xfrm>
          <a:prstGeom prst="rect">
            <a:avLst/>
          </a:prstGeom>
        </p:spPr>
      </p:pic>
    </p:spTree>
    <p:extLst>
      <p:ext uri="{BB962C8B-B14F-4D97-AF65-F5344CB8AC3E}">
        <p14:creationId xmlns:p14="http://schemas.microsoft.com/office/powerpoint/2010/main" val="296187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965" y="2038663"/>
            <a:ext cx="5651450" cy="1454532"/>
          </a:xfrm>
        </p:spPr>
        <p:txBody>
          <a:bodyPr/>
          <a:lstStyle/>
          <a:p>
            <a:r>
              <a:rPr lang="en-US" b="1" dirty="0">
                <a:solidFill>
                  <a:schemeClr val="bg1"/>
                </a:solidFill>
              </a:rPr>
              <a:t>Assistive Technology (AT) and Web-based Environments</a:t>
            </a:r>
          </a:p>
        </p:txBody>
      </p:sp>
    </p:spTree>
    <p:extLst>
      <p:ext uri="{BB962C8B-B14F-4D97-AF65-F5344CB8AC3E}">
        <p14:creationId xmlns:p14="http://schemas.microsoft.com/office/powerpoint/2010/main" val="51011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 y="0"/>
            <a:ext cx="8515350" cy="1200150"/>
          </a:xfrm>
          <a:prstGeom prst="rect">
            <a:avLst/>
          </a:prstGeom>
        </p:spPr>
        <p:txBody>
          <a:bodyPr>
            <a:noAutofit/>
          </a:bodyPr>
          <a:lstStyle/>
          <a:p>
            <a:r>
              <a:rPr lang="en-US" sz="3600" dirty="0">
                <a:solidFill>
                  <a:schemeClr val="bg1"/>
                </a:solidFill>
                <a:cs typeface="Arial" panose="020B0604020202020204" pitchFamily="34" charset="0"/>
              </a:rPr>
              <a:t>Addressing the Needs of </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People with Disabilities</a:t>
            </a:r>
            <a:endParaRPr lang="en-US" sz="3600" b="1" dirty="0"/>
          </a:p>
        </p:txBody>
      </p:sp>
      <p:sp>
        <p:nvSpPr>
          <p:cNvPr id="2" name="Content Placeholder 1"/>
          <p:cNvSpPr>
            <a:spLocks noGrp="1"/>
          </p:cNvSpPr>
          <p:nvPr>
            <p:ph idx="1"/>
          </p:nvPr>
        </p:nvSpPr>
        <p:spPr>
          <a:xfrm>
            <a:off x="381000" y="1905000"/>
            <a:ext cx="8305800" cy="3886200"/>
          </a:xfrm>
          <a:prstGeom prst="rect">
            <a:avLst/>
          </a:prstGeom>
        </p:spPr>
        <p:txBody>
          <a:bodyPr>
            <a:normAutofit/>
          </a:bodyPr>
          <a:lstStyle/>
          <a:p>
            <a:r>
              <a:rPr lang="en-US" sz="3500" dirty="0"/>
              <a:t>Auditory</a:t>
            </a:r>
          </a:p>
          <a:p>
            <a:r>
              <a:rPr lang="en-US" sz="3500" dirty="0"/>
              <a:t>Cognitive and Neurological</a:t>
            </a:r>
          </a:p>
          <a:p>
            <a:r>
              <a:rPr lang="en-US" sz="3500" dirty="0"/>
              <a:t>Physical</a:t>
            </a:r>
          </a:p>
          <a:p>
            <a:r>
              <a:rPr lang="en-US" sz="3500" dirty="0"/>
              <a:t>Speech</a:t>
            </a:r>
          </a:p>
          <a:p>
            <a:r>
              <a:rPr lang="en-US" sz="3500" dirty="0"/>
              <a:t>Visual</a:t>
            </a:r>
          </a:p>
        </p:txBody>
      </p:sp>
    </p:spTree>
    <p:extLst>
      <p:ext uri="{BB962C8B-B14F-4D97-AF65-F5344CB8AC3E}">
        <p14:creationId xmlns:p14="http://schemas.microsoft.com/office/powerpoint/2010/main" val="310971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13271" cy="762000"/>
          </a:xfrm>
        </p:spPr>
        <p:txBody>
          <a:bodyPr/>
          <a:lstStyle/>
          <a:p>
            <a:r>
              <a:rPr lang="en-US" sz="3600" b="1" dirty="0">
                <a:solidFill>
                  <a:schemeClr val="bg1"/>
                </a:solidFill>
                <a:latin typeface="Arial"/>
                <a:cs typeface="Arial"/>
              </a:rPr>
              <a:t>AccessGA Offerings</a:t>
            </a:r>
            <a:endParaRPr lang="en-US" sz="3600" b="1" dirty="0"/>
          </a:p>
        </p:txBody>
      </p:sp>
      <p:sp>
        <p:nvSpPr>
          <p:cNvPr id="7" name="Content Placeholder 6"/>
          <p:cNvSpPr>
            <a:spLocks noGrp="1"/>
          </p:cNvSpPr>
          <p:nvPr>
            <p:ph sz="quarter" idx="4"/>
          </p:nvPr>
        </p:nvSpPr>
        <p:spPr>
          <a:xfrm>
            <a:off x="152400" y="1904999"/>
            <a:ext cx="8518072" cy="4714875"/>
          </a:xfrm>
        </p:spPr>
        <p:txBody>
          <a:bodyPr/>
          <a:lstStyle/>
          <a:p>
            <a:r>
              <a:rPr lang="en-US" sz="3200" dirty="0"/>
              <a:t>Webinar Offerings</a:t>
            </a:r>
          </a:p>
          <a:p>
            <a:r>
              <a:rPr lang="en-US" sz="3200" dirty="0"/>
              <a:t>Technical Assistance and Hands-On Training</a:t>
            </a:r>
          </a:p>
          <a:p>
            <a:r>
              <a:rPr lang="en-US" sz="3200" dirty="0"/>
              <a:t>Monthly Newsletters</a:t>
            </a:r>
          </a:p>
          <a:p>
            <a:r>
              <a:rPr lang="en-US" sz="3200" dirty="0"/>
              <a:t>Up-to-Date Wiki of ICT Accessibility Resources and Information</a:t>
            </a:r>
          </a:p>
          <a:p>
            <a:r>
              <a:rPr lang="en-US" sz="3200" dirty="0"/>
              <a:t>Web Accessibility Audits</a:t>
            </a:r>
          </a:p>
          <a:p>
            <a:pPr marL="0" indent="0">
              <a:buNone/>
            </a:pPr>
            <a:r>
              <a:rPr lang="en-US" sz="4000" b="1" dirty="0"/>
              <a:t>				www.accessga.org</a:t>
            </a:r>
          </a:p>
          <a:p>
            <a:endParaRPr lang="en-US" sz="3200" dirty="0"/>
          </a:p>
        </p:txBody>
      </p:sp>
      <p:pic>
        <p:nvPicPr>
          <p:cNvPr id="4" name="Picture 3" descr="AccessG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788013"/>
            <a:ext cx="2773135" cy="981062"/>
          </a:xfrm>
          <a:prstGeom prst="rect">
            <a:avLst/>
          </a:prstGeom>
        </p:spPr>
      </p:pic>
    </p:spTree>
    <p:extLst>
      <p:ext uri="{BB962C8B-B14F-4D97-AF65-F5344CB8AC3E}">
        <p14:creationId xmlns:p14="http://schemas.microsoft.com/office/powerpoint/2010/main" val="35300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Premier Literacy Suite</a:t>
            </a:r>
          </a:p>
        </p:txBody>
      </p:sp>
      <p:pic>
        <p:nvPicPr>
          <p:cNvPr id="8" name="Picture 7" descr="Premier Literacy Suit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 y="1981200"/>
            <a:ext cx="5292218" cy="2667000"/>
          </a:xfrm>
          <a:prstGeom prst="rect">
            <a:avLst/>
          </a:prstGeom>
        </p:spPr>
      </p:pic>
      <p:sp>
        <p:nvSpPr>
          <p:cNvPr id="3" name="Content Placeholder 2"/>
          <p:cNvSpPr>
            <a:spLocks noGrp="1"/>
          </p:cNvSpPr>
          <p:nvPr>
            <p:ph sz="half" idx="1"/>
          </p:nvPr>
        </p:nvSpPr>
        <p:spPr>
          <a:xfrm>
            <a:off x="5562600" y="1524000"/>
            <a:ext cx="3429000" cy="5029200"/>
          </a:xfrm>
        </p:spPr>
        <p:txBody>
          <a:bodyPr/>
          <a:lstStyle/>
          <a:p>
            <a:r>
              <a:rPr lang="en-US" dirty="0"/>
              <a:t>Text-to-Speech software</a:t>
            </a:r>
          </a:p>
          <a:p>
            <a:r>
              <a:rPr lang="en-US" dirty="0"/>
              <a:t>Post writing to “cloud applications”</a:t>
            </a:r>
          </a:p>
          <a:p>
            <a:r>
              <a:rPr lang="en-US" dirty="0"/>
              <a:t>Scan and read documents</a:t>
            </a:r>
          </a:p>
          <a:p>
            <a:r>
              <a:rPr lang="en-US" dirty="0"/>
              <a:t>Integrated Dictionary</a:t>
            </a:r>
          </a:p>
          <a:p>
            <a:r>
              <a:rPr lang="en-US" dirty="0"/>
              <a:t>Create study notes</a:t>
            </a:r>
          </a:p>
        </p:txBody>
      </p:sp>
    </p:spTree>
    <p:extLst>
      <p:ext uri="{BB962C8B-B14F-4D97-AF65-F5344CB8AC3E}">
        <p14:creationId xmlns:p14="http://schemas.microsoft.com/office/powerpoint/2010/main" val="188052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dirty="0">
                <a:solidFill>
                  <a:schemeClr val="bg1"/>
                </a:solidFill>
              </a:rPr>
              <a:t>Speech Recognition Software</a:t>
            </a:r>
          </a:p>
        </p:txBody>
      </p:sp>
      <p:pic>
        <p:nvPicPr>
          <p:cNvPr id="149508" name="Content Placeholder 5" descr="Dragon-NaturallySpeaking-&#10;"/>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047750" y="2434431"/>
            <a:ext cx="2857500" cy="2857500"/>
          </a:xfrm>
        </p:spPr>
      </p:pic>
      <p:sp>
        <p:nvSpPr>
          <p:cNvPr id="149507" name="Rectangle 3"/>
          <p:cNvSpPr>
            <a:spLocks noGrp="1" noChangeArrowheads="1"/>
          </p:cNvSpPr>
          <p:nvPr>
            <p:ph sz="half" idx="2"/>
          </p:nvPr>
        </p:nvSpPr>
        <p:spPr>
          <a:prstGeom prst="rect">
            <a:avLst/>
          </a:prstGeom>
        </p:spPr>
        <p:txBody>
          <a:bodyPr/>
          <a:lstStyle/>
          <a:p>
            <a:r>
              <a:rPr lang="en-US" sz="2800" dirty="0"/>
              <a:t>Turn spoken words into text</a:t>
            </a:r>
          </a:p>
          <a:p>
            <a:endParaRPr lang="en-US" sz="2800" dirty="0"/>
          </a:p>
          <a:p>
            <a:r>
              <a:rPr lang="en-US" sz="2800" dirty="0"/>
              <a:t>Connect with the timing of your thoughts</a:t>
            </a:r>
          </a:p>
          <a:p>
            <a:endParaRPr lang="en-US" sz="2800" dirty="0"/>
          </a:p>
          <a:p>
            <a:r>
              <a:rPr lang="en-US" sz="2800" dirty="0"/>
              <a:t>Dictation speed 70 to 100 words per minute</a:t>
            </a:r>
          </a:p>
        </p:txBody>
      </p:sp>
    </p:spTree>
    <p:extLst>
      <p:ext uri="{BB962C8B-B14F-4D97-AF65-F5344CB8AC3E}">
        <p14:creationId xmlns:p14="http://schemas.microsoft.com/office/powerpoint/2010/main" val="262514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365125"/>
            <a:ext cx="7886700" cy="987425"/>
          </a:xfrm>
          <a:prstGeom prst="rect">
            <a:avLst/>
          </a:prstGeom>
        </p:spPr>
        <p:txBody>
          <a:bodyPr/>
          <a:lstStyle/>
          <a:p>
            <a:r>
              <a:rPr lang="en-US" sz="4400" b="1" dirty="0">
                <a:solidFill>
                  <a:schemeClr val="bg1"/>
                </a:solidFill>
                <a:ea typeface="MS PGothic"/>
                <a:cs typeface="Arial"/>
              </a:rPr>
              <a:t>Speech-to-Text</a:t>
            </a:r>
          </a:p>
        </p:txBody>
      </p:sp>
      <p:sp>
        <p:nvSpPr>
          <p:cNvPr id="3" name="TextBox 2"/>
          <p:cNvSpPr txBox="1"/>
          <p:nvPr/>
        </p:nvSpPr>
        <p:spPr>
          <a:xfrm>
            <a:off x="228601" y="1732128"/>
            <a:ext cx="3809999" cy="4760278"/>
          </a:xfrm>
          <a:prstGeom prst="rect">
            <a:avLst/>
          </a:prstGeom>
          <a:noFill/>
        </p:spPr>
        <p:txBody>
          <a:bodyPr wrap="square" rtlCol="0">
            <a:spAutoFit/>
          </a:bodyPr>
          <a:lstStyle/>
          <a:p>
            <a:pPr marL="1714500" lvl="3" indent="-339725">
              <a:lnSpc>
                <a:spcPct val="200000"/>
              </a:lnSpc>
              <a:spcAft>
                <a:spcPts val="1400"/>
              </a:spcAft>
              <a:buClr>
                <a:srgbClr val="00B050"/>
              </a:buClr>
              <a:buFont typeface="Arial" pitchFamily="34" charset="0"/>
              <a:buChar char="•"/>
            </a:pPr>
            <a:r>
              <a:rPr lang="en-US" sz="2800" dirty="0"/>
              <a:t>Siri (Apple)</a:t>
            </a:r>
          </a:p>
          <a:p>
            <a:pPr marL="1714500" lvl="3" indent="-339725">
              <a:lnSpc>
                <a:spcPct val="200000"/>
              </a:lnSpc>
              <a:spcAft>
                <a:spcPts val="1400"/>
              </a:spcAft>
              <a:buClr>
                <a:srgbClr val="00B050"/>
              </a:buClr>
              <a:buFont typeface="Arial" pitchFamily="34" charset="0"/>
              <a:buChar char="•"/>
            </a:pPr>
            <a:r>
              <a:rPr lang="en-US" sz="2800" dirty="0"/>
              <a:t>Google Now (Google)</a:t>
            </a:r>
          </a:p>
          <a:p>
            <a:pPr marL="1714500" lvl="3" indent="-339725">
              <a:lnSpc>
                <a:spcPct val="200000"/>
              </a:lnSpc>
              <a:spcAft>
                <a:spcPts val="1400"/>
              </a:spcAft>
              <a:buClr>
                <a:srgbClr val="00B050"/>
              </a:buClr>
              <a:buFont typeface="Arial" pitchFamily="34" charset="0"/>
              <a:buChar char="•"/>
            </a:pPr>
            <a:r>
              <a:rPr lang="en-US" sz="2800" dirty="0"/>
              <a:t>Cortana (Microsoft)</a:t>
            </a:r>
          </a:p>
        </p:txBody>
      </p:sp>
      <p:pic>
        <p:nvPicPr>
          <p:cNvPr id="8" name="Picture 7" descr="Icon of Sir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714" y="2590800"/>
            <a:ext cx="1890907" cy="1890907"/>
          </a:xfrm>
          <a:prstGeom prst="rect">
            <a:avLst/>
          </a:prstGeom>
        </p:spPr>
      </p:pic>
      <p:pic>
        <p:nvPicPr>
          <p:cNvPr id="10" name="Picture 9" descr="Icon for Google N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500" y="1780464"/>
            <a:ext cx="2596426" cy="1620672"/>
          </a:xfrm>
          <a:prstGeom prst="rect">
            <a:avLst/>
          </a:prstGeom>
        </p:spPr>
      </p:pic>
      <p:pic>
        <p:nvPicPr>
          <p:cNvPr id="11" name="Picture 10" descr="Image of phone while accessing Cortan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099" y="4751665"/>
            <a:ext cx="2635827" cy="1747668"/>
          </a:xfrm>
          <a:prstGeom prst="rect">
            <a:avLst/>
          </a:prstGeom>
        </p:spPr>
      </p:pic>
    </p:spTree>
    <p:extLst>
      <p:ext uri="{BB962C8B-B14F-4D97-AF65-F5344CB8AC3E}">
        <p14:creationId xmlns:p14="http://schemas.microsoft.com/office/powerpoint/2010/main" val="52890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28650" y="365125"/>
            <a:ext cx="8002946" cy="901827"/>
          </a:xfrm>
          <a:prstGeom prst="rect">
            <a:avLst/>
          </a:prstGeom>
        </p:spPr>
        <p:txBody>
          <a:bodyPr/>
          <a:lstStyle/>
          <a:p>
            <a:r>
              <a:rPr lang="en-US" sz="4400" b="1" dirty="0">
                <a:solidFill>
                  <a:schemeClr val="bg1"/>
                </a:solidFill>
                <a:ea typeface="MS PGothic"/>
                <a:cs typeface="Arial"/>
              </a:rPr>
              <a:t>Text-to-Speech</a:t>
            </a:r>
          </a:p>
        </p:txBody>
      </p:sp>
      <p:sp>
        <p:nvSpPr>
          <p:cNvPr id="3" name="TextBox 2"/>
          <p:cNvSpPr txBox="1"/>
          <p:nvPr/>
        </p:nvSpPr>
        <p:spPr>
          <a:xfrm>
            <a:off x="228599" y="1523999"/>
            <a:ext cx="4219477" cy="5657959"/>
          </a:xfrm>
          <a:prstGeom prst="rect">
            <a:avLst/>
          </a:prstGeom>
          <a:noFill/>
        </p:spPr>
        <p:txBody>
          <a:bodyPr wrap="square" rtlCol="0">
            <a:spAutoFit/>
          </a:bodyPr>
          <a:lstStyle/>
          <a:p>
            <a:pPr marL="1714500" lvl="3" indent="-339725">
              <a:spcAft>
                <a:spcPts val="1400"/>
              </a:spcAft>
              <a:buClr>
                <a:srgbClr val="00B050"/>
              </a:buClr>
              <a:buFont typeface="Arial" pitchFamily="34" charset="0"/>
              <a:buChar char="•"/>
            </a:pPr>
            <a:r>
              <a:rPr lang="en-US" sz="2800" dirty="0"/>
              <a:t>JAWS</a:t>
            </a:r>
          </a:p>
          <a:p>
            <a:pPr marL="1714500" lvl="3" indent="-339725">
              <a:spcAft>
                <a:spcPts val="1400"/>
              </a:spcAft>
              <a:buClr>
                <a:srgbClr val="00B050"/>
              </a:buClr>
              <a:buFont typeface="Arial" pitchFamily="34" charset="0"/>
              <a:buChar char="•"/>
            </a:pPr>
            <a:r>
              <a:rPr lang="en-US" sz="2800" dirty="0"/>
              <a:t>NVDA</a:t>
            </a:r>
          </a:p>
          <a:p>
            <a:pPr marL="1714500" lvl="3" indent="-339725">
              <a:spcAft>
                <a:spcPts val="1400"/>
              </a:spcAft>
              <a:buClr>
                <a:srgbClr val="00B050"/>
              </a:buClr>
              <a:buFont typeface="Arial" pitchFamily="34" charset="0"/>
              <a:buChar char="•"/>
            </a:pPr>
            <a:r>
              <a:rPr lang="en-US" sz="2800" dirty="0"/>
              <a:t>Window-Eyes</a:t>
            </a:r>
          </a:p>
          <a:p>
            <a:pPr marL="1714500" lvl="3" indent="-339725">
              <a:spcAft>
                <a:spcPts val="1400"/>
              </a:spcAft>
              <a:buClr>
                <a:srgbClr val="00B050"/>
              </a:buClr>
              <a:buFont typeface="Arial" pitchFamily="34" charset="0"/>
              <a:buChar char="•"/>
            </a:pPr>
            <a:r>
              <a:rPr lang="en-US" sz="2800" dirty="0"/>
              <a:t>VoiceOver (Mac)</a:t>
            </a:r>
          </a:p>
          <a:p>
            <a:pPr marL="1714500" lvl="3" indent="-339725">
              <a:spcAft>
                <a:spcPts val="1400"/>
              </a:spcAft>
              <a:buClr>
                <a:srgbClr val="00B050"/>
              </a:buClr>
              <a:buFont typeface="Arial" pitchFamily="34" charset="0"/>
              <a:buChar char="•"/>
            </a:pPr>
            <a:r>
              <a:rPr lang="en-US" sz="2800" dirty="0"/>
              <a:t>VoiceOver (iOS)</a:t>
            </a:r>
          </a:p>
          <a:p>
            <a:pPr marL="1714500" lvl="3" indent="-339725">
              <a:spcAft>
                <a:spcPts val="1400"/>
              </a:spcAft>
              <a:buClr>
                <a:srgbClr val="00B050"/>
              </a:buClr>
              <a:buFont typeface="Arial" pitchFamily="34" charset="0"/>
              <a:buChar char="•"/>
            </a:pPr>
            <a:r>
              <a:rPr lang="en-US" sz="2800" dirty="0" err="1"/>
              <a:t>TalkBack</a:t>
            </a:r>
            <a:r>
              <a:rPr lang="en-US" sz="2800" dirty="0"/>
              <a:t> for Android</a:t>
            </a:r>
          </a:p>
          <a:p>
            <a:pPr marL="1714500" lvl="3" indent="-339725">
              <a:spcAft>
                <a:spcPts val="1400"/>
              </a:spcAft>
              <a:buClr>
                <a:srgbClr val="00B050"/>
              </a:buClr>
              <a:buFont typeface="Arial" pitchFamily="34" charset="0"/>
              <a:buChar char="•"/>
            </a:pPr>
            <a:endParaRPr lang="en-US" sz="2800" dirty="0"/>
          </a:p>
          <a:p>
            <a:pPr marL="1714500" lvl="3" indent="-339725">
              <a:spcAft>
                <a:spcPts val="1400"/>
              </a:spcAft>
              <a:buClr>
                <a:srgbClr val="00B050"/>
              </a:buClr>
              <a:buFont typeface="Arial" pitchFamily="34" charset="0"/>
              <a:buChar char="•"/>
            </a:pPr>
            <a:endParaRPr lang="en-US" sz="2800" dirty="0"/>
          </a:p>
        </p:txBody>
      </p:sp>
      <p:pic>
        <p:nvPicPr>
          <p:cNvPr id="2" name="Picture 1" descr="JAWS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32128"/>
            <a:ext cx="1804987" cy="1410885"/>
          </a:xfrm>
          <a:prstGeom prst="rect">
            <a:avLst/>
          </a:prstGeom>
        </p:spPr>
      </p:pic>
      <p:pic>
        <p:nvPicPr>
          <p:cNvPr id="4" name="Picture 3" descr="N V D A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465" y="1874909"/>
            <a:ext cx="1832131" cy="1219200"/>
          </a:xfrm>
          <a:prstGeom prst="rect">
            <a:avLst/>
          </a:prstGeom>
        </p:spPr>
      </p:pic>
      <p:pic>
        <p:nvPicPr>
          <p:cNvPr id="6" name="Picture 5" descr="Voice Over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893" y="3559285"/>
            <a:ext cx="1804987" cy="1804987"/>
          </a:xfrm>
          <a:prstGeom prst="rect">
            <a:avLst/>
          </a:prstGeom>
        </p:spPr>
      </p:pic>
      <p:pic>
        <p:nvPicPr>
          <p:cNvPr id="7" name="Picture 6" descr="Window Eyes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386" y="5544871"/>
            <a:ext cx="2386013" cy="995393"/>
          </a:xfrm>
          <a:prstGeom prst="rect">
            <a:avLst/>
          </a:prstGeom>
        </p:spPr>
      </p:pic>
    </p:spTree>
    <p:extLst>
      <p:ext uri="{BB962C8B-B14F-4D97-AF65-F5344CB8AC3E}">
        <p14:creationId xmlns:p14="http://schemas.microsoft.com/office/powerpoint/2010/main" val="86050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365125"/>
            <a:ext cx="7734300" cy="835025"/>
          </a:xfrm>
          <a:prstGeom prst="rect">
            <a:avLst/>
          </a:prstGeom>
        </p:spPr>
        <p:txBody>
          <a:bodyPr/>
          <a:lstStyle/>
          <a:p>
            <a:r>
              <a:rPr lang="en-US" sz="4400" b="1" dirty="0">
                <a:solidFill>
                  <a:schemeClr val="bg1"/>
                </a:solidFill>
                <a:ea typeface="MS PGothic"/>
                <a:cs typeface="Arial"/>
              </a:rPr>
              <a:t>Refreshable Braille Displays</a:t>
            </a:r>
          </a:p>
        </p:txBody>
      </p:sp>
      <p:sp>
        <p:nvSpPr>
          <p:cNvPr id="3" name="TextBox 2"/>
          <p:cNvSpPr txBox="1"/>
          <p:nvPr/>
        </p:nvSpPr>
        <p:spPr>
          <a:xfrm>
            <a:off x="258365" y="2209800"/>
            <a:ext cx="8532019" cy="523220"/>
          </a:xfrm>
          <a:prstGeom prst="rect">
            <a:avLst/>
          </a:prstGeom>
          <a:noFill/>
        </p:spPr>
        <p:txBody>
          <a:bodyPr wrap="square" rtlCol="0">
            <a:spAutoFit/>
          </a:bodyPr>
          <a:lstStyle/>
          <a:p>
            <a:pPr marL="1714500" lvl="3" indent="-339725">
              <a:spcAft>
                <a:spcPts val="1400"/>
              </a:spcAft>
              <a:buClr>
                <a:srgbClr val="00B050"/>
              </a:buClr>
              <a:buFont typeface="Arial" pitchFamily="34" charset="0"/>
              <a:buChar char="•"/>
            </a:pPr>
            <a:r>
              <a:rPr lang="en-US" sz="2800" dirty="0"/>
              <a:t>Refreshable Braille Displays</a:t>
            </a:r>
          </a:p>
        </p:txBody>
      </p:sp>
      <p:pic>
        <p:nvPicPr>
          <p:cNvPr id="1026" name="Picture 2" descr="Fingers resting on a braille 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2" y="2971800"/>
            <a:ext cx="4829177" cy="364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15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14350" y="212725"/>
            <a:ext cx="7886700" cy="854075"/>
          </a:xfrm>
          <a:prstGeom prst="rect">
            <a:avLst/>
          </a:prstGeom>
        </p:spPr>
        <p:txBody>
          <a:bodyPr/>
          <a:lstStyle/>
          <a:p>
            <a:r>
              <a:rPr lang="en-US" sz="4400" b="1" dirty="0">
                <a:solidFill>
                  <a:schemeClr val="bg1"/>
                </a:solidFill>
                <a:ea typeface="MS PGothic"/>
                <a:cs typeface="Arial"/>
              </a:rPr>
              <a:t>Optical Character Recognition</a:t>
            </a:r>
          </a:p>
        </p:txBody>
      </p:sp>
      <p:sp>
        <p:nvSpPr>
          <p:cNvPr id="3" name="TextBox 2"/>
          <p:cNvSpPr txBox="1"/>
          <p:nvPr/>
        </p:nvSpPr>
        <p:spPr>
          <a:xfrm>
            <a:off x="368275" y="1884545"/>
            <a:ext cx="3178873" cy="4078039"/>
          </a:xfrm>
          <a:prstGeom prst="rect">
            <a:avLst/>
          </a:prstGeom>
          <a:noFill/>
        </p:spPr>
        <p:txBody>
          <a:bodyPr wrap="square" rtlCol="0">
            <a:spAutoFit/>
          </a:bodyPr>
          <a:lstStyle/>
          <a:p>
            <a:pPr marL="342900" indent="-339725">
              <a:lnSpc>
                <a:spcPct val="200000"/>
              </a:lnSpc>
              <a:spcAft>
                <a:spcPts val="1400"/>
              </a:spcAft>
              <a:buClr>
                <a:srgbClr val="00B050"/>
              </a:buClr>
              <a:buFont typeface="Arial" pitchFamily="34" charset="0"/>
              <a:buChar char="•"/>
            </a:pPr>
            <a:r>
              <a:rPr lang="en-US" sz="2800" dirty="0"/>
              <a:t>Open Book</a:t>
            </a:r>
          </a:p>
          <a:p>
            <a:pPr marL="342900" indent="-339725">
              <a:lnSpc>
                <a:spcPct val="200000"/>
              </a:lnSpc>
              <a:spcAft>
                <a:spcPts val="1400"/>
              </a:spcAft>
              <a:buClr>
                <a:srgbClr val="00B050"/>
              </a:buClr>
              <a:buFont typeface="Arial" pitchFamily="34" charset="0"/>
              <a:buChar char="•"/>
            </a:pPr>
            <a:r>
              <a:rPr lang="en-US" sz="2800" dirty="0"/>
              <a:t>Kurzweil 1000</a:t>
            </a:r>
          </a:p>
          <a:p>
            <a:pPr marL="342900" indent="-339725">
              <a:lnSpc>
                <a:spcPct val="200000"/>
              </a:lnSpc>
              <a:spcAft>
                <a:spcPts val="1400"/>
              </a:spcAft>
              <a:buClr>
                <a:srgbClr val="00B050"/>
              </a:buClr>
              <a:buFont typeface="Arial" pitchFamily="34" charset="0"/>
              <a:buChar char="•"/>
            </a:pPr>
            <a:r>
              <a:rPr lang="en-US" sz="2800"/>
              <a:t>Kurzweil 3000</a:t>
            </a:r>
            <a:endParaRPr lang="en-US" sz="2800" dirty="0"/>
          </a:p>
          <a:p>
            <a:pPr marL="342900" indent="-339725">
              <a:lnSpc>
                <a:spcPct val="200000"/>
              </a:lnSpc>
              <a:spcAft>
                <a:spcPts val="1400"/>
              </a:spcAft>
              <a:buClr>
                <a:srgbClr val="00B050"/>
              </a:buClr>
              <a:buFont typeface="Arial" pitchFamily="34" charset="0"/>
              <a:buChar char="•"/>
            </a:pPr>
            <a:r>
              <a:rPr lang="en-US" sz="2800" dirty="0"/>
              <a:t>Text Cloner Pro</a:t>
            </a:r>
          </a:p>
        </p:txBody>
      </p:sp>
      <p:pic>
        <p:nvPicPr>
          <p:cNvPr id="6" name="Picture 5" descr="Open Book pro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062" y="3124200"/>
            <a:ext cx="2032463" cy="1466850"/>
          </a:xfrm>
          <a:prstGeom prst="rect">
            <a:avLst/>
          </a:prstGeom>
        </p:spPr>
      </p:pic>
      <p:pic>
        <p:nvPicPr>
          <p:cNvPr id="4" name="Picture 3" descr="Kurzweil 1000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439" y="1828800"/>
            <a:ext cx="3123111" cy="1447800"/>
          </a:xfrm>
          <a:prstGeom prst="rect">
            <a:avLst/>
          </a:prstGeom>
        </p:spPr>
      </p:pic>
      <p:pic>
        <p:nvPicPr>
          <p:cNvPr id="2" name="Picture 1" descr="Text Cloner Pro pro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169" y="4800600"/>
            <a:ext cx="3060381" cy="1555173"/>
          </a:xfrm>
          <a:prstGeom prst="rect">
            <a:avLst/>
          </a:prstGeom>
        </p:spPr>
      </p:pic>
    </p:spTree>
    <p:extLst>
      <p:ext uri="{BB962C8B-B14F-4D97-AF65-F5344CB8AC3E}">
        <p14:creationId xmlns:p14="http://schemas.microsoft.com/office/powerpoint/2010/main" val="291292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0"/>
            <a:ext cx="7943850" cy="1314450"/>
          </a:xfrm>
          <a:prstGeom prst="rect">
            <a:avLst/>
          </a:prstGeom>
        </p:spPr>
        <p:txBody>
          <a:bodyPr/>
          <a:lstStyle/>
          <a:p>
            <a:r>
              <a:rPr lang="en-US" sz="4100" b="1" dirty="0">
                <a:solidFill>
                  <a:schemeClr val="bg1"/>
                </a:solidFill>
                <a:ea typeface="MS PGothic"/>
                <a:cs typeface="Arial"/>
              </a:rPr>
              <a:t>AT Solutions for People with Low Vision</a:t>
            </a:r>
          </a:p>
        </p:txBody>
      </p:sp>
      <p:sp>
        <p:nvSpPr>
          <p:cNvPr id="3" name="TextBox 2"/>
          <p:cNvSpPr txBox="1"/>
          <p:nvPr/>
        </p:nvSpPr>
        <p:spPr>
          <a:xfrm>
            <a:off x="162636" y="1828800"/>
            <a:ext cx="5095164" cy="4078039"/>
          </a:xfrm>
          <a:prstGeom prst="rect">
            <a:avLst/>
          </a:prstGeom>
          <a:noFill/>
        </p:spPr>
        <p:txBody>
          <a:bodyPr wrap="square" rtlCol="0">
            <a:spAutoFit/>
          </a:bodyPr>
          <a:lstStyle/>
          <a:p>
            <a:pPr marL="342900" indent="-339725">
              <a:lnSpc>
                <a:spcPct val="200000"/>
              </a:lnSpc>
              <a:spcAft>
                <a:spcPts val="1400"/>
              </a:spcAft>
              <a:buClr>
                <a:srgbClr val="00B050"/>
              </a:buClr>
              <a:buFont typeface="Arial" pitchFamily="34" charset="0"/>
              <a:buChar char="•"/>
            </a:pPr>
            <a:r>
              <a:rPr lang="en-US" sz="2800" dirty="0"/>
              <a:t>Screen Magnification Programs</a:t>
            </a:r>
          </a:p>
          <a:p>
            <a:pPr marL="342900" indent="-339725">
              <a:lnSpc>
                <a:spcPct val="200000"/>
              </a:lnSpc>
              <a:spcAft>
                <a:spcPts val="1400"/>
              </a:spcAft>
              <a:buClr>
                <a:srgbClr val="00B050"/>
              </a:buClr>
              <a:buFont typeface="Arial" pitchFamily="34" charset="0"/>
              <a:buChar char="•"/>
            </a:pPr>
            <a:r>
              <a:rPr lang="en-US" sz="2800" dirty="0"/>
              <a:t>Video Magnifiers</a:t>
            </a:r>
          </a:p>
          <a:p>
            <a:pPr marL="342900" indent="-339725">
              <a:lnSpc>
                <a:spcPct val="200000"/>
              </a:lnSpc>
              <a:spcAft>
                <a:spcPts val="1400"/>
              </a:spcAft>
              <a:buClr>
                <a:srgbClr val="00B050"/>
              </a:buClr>
              <a:buFont typeface="Arial" pitchFamily="34" charset="0"/>
              <a:buChar char="•"/>
            </a:pPr>
            <a:r>
              <a:rPr lang="en-US" sz="2800" dirty="0"/>
              <a:t>Portable Video Magnifiers</a:t>
            </a:r>
          </a:p>
          <a:p>
            <a:pPr marL="342900" indent="-339725">
              <a:lnSpc>
                <a:spcPct val="200000"/>
              </a:lnSpc>
              <a:spcAft>
                <a:spcPts val="1400"/>
              </a:spcAft>
              <a:buClr>
                <a:srgbClr val="00B050"/>
              </a:buClr>
              <a:buFont typeface="Arial" pitchFamily="34" charset="0"/>
              <a:buChar char="•"/>
            </a:pPr>
            <a:r>
              <a:rPr lang="en-US" sz="2800" dirty="0"/>
              <a:t>Video Magnifier Apps</a:t>
            </a:r>
          </a:p>
        </p:txBody>
      </p:sp>
      <p:pic>
        <p:nvPicPr>
          <p:cNvPr id="5" name="Picture 4" descr="Stick figure holding magnifi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286000"/>
            <a:ext cx="2981325" cy="2981325"/>
          </a:xfrm>
          <a:prstGeom prst="rect">
            <a:avLst/>
          </a:prstGeom>
        </p:spPr>
      </p:pic>
    </p:spTree>
    <p:extLst>
      <p:ext uri="{BB962C8B-B14F-4D97-AF65-F5344CB8AC3E}">
        <p14:creationId xmlns:p14="http://schemas.microsoft.com/office/powerpoint/2010/main" val="131791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8650" y="234043"/>
            <a:ext cx="7658100" cy="939799"/>
          </a:xfrm>
          <a:prstGeom prst="rect">
            <a:avLst/>
          </a:prstGeom>
        </p:spPr>
        <p:txBody>
          <a:bodyPr/>
          <a:lstStyle/>
          <a:p>
            <a:pPr rtl="0" eaLnBrk="1" latinLnBrk="0" hangingPunct="1"/>
            <a:r>
              <a:rPr lang="en-US" sz="4100" b="1" dirty="0">
                <a:solidFill>
                  <a:schemeClr val="bg1"/>
                </a:solidFill>
                <a:ea typeface="MS PGothic"/>
                <a:cs typeface="Arial"/>
              </a:rPr>
              <a:t>Screen Magnification Programs</a:t>
            </a:r>
          </a:p>
        </p:txBody>
      </p:sp>
      <p:sp>
        <p:nvSpPr>
          <p:cNvPr id="3" name="TextBox 2"/>
          <p:cNvSpPr txBox="1"/>
          <p:nvPr/>
        </p:nvSpPr>
        <p:spPr>
          <a:xfrm>
            <a:off x="152400" y="1447800"/>
            <a:ext cx="3733800" cy="4688463"/>
          </a:xfrm>
          <a:prstGeom prst="rect">
            <a:avLst/>
          </a:prstGeom>
          <a:noFill/>
        </p:spPr>
        <p:txBody>
          <a:bodyPr wrap="square" rtlCol="0">
            <a:spAutoFit/>
          </a:bodyPr>
          <a:lstStyle/>
          <a:p>
            <a:pPr marL="342900" indent="-339725">
              <a:lnSpc>
                <a:spcPct val="150000"/>
              </a:lnSpc>
              <a:spcAft>
                <a:spcPts val="1400"/>
              </a:spcAft>
              <a:buClr>
                <a:srgbClr val="00B050"/>
              </a:buClr>
              <a:buFont typeface="Arial" pitchFamily="34" charset="0"/>
              <a:buChar char="•"/>
            </a:pPr>
            <a:r>
              <a:rPr lang="en-US" sz="2800" dirty="0"/>
              <a:t>MAGic</a:t>
            </a:r>
          </a:p>
          <a:p>
            <a:pPr marL="342900" indent="-339725">
              <a:lnSpc>
                <a:spcPct val="150000"/>
              </a:lnSpc>
              <a:spcAft>
                <a:spcPts val="1400"/>
              </a:spcAft>
              <a:buClr>
                <a:srgbClr val="00B050"/>
              </a:buClr>
              <a:buFont typeface="Arial" pitchFamily="34" charset="0"/>
              <a:buChar char="•"/>
            </a:pPr>
            <a:r>
              <a:rPr lang="en-US" sz="2800" dirty="0" err="1"/>
              <a:t>ZoomText</a:t>
            </a:r>
            <a:endParaRPr lang="en-US" sz="2800" dirty="0"/>
          </a:p>
          <a:p>
            <a:pPr marL="342900" indent="-339725">
              <a:lnSpc>
                <a:spcPct val="150000"/>
              </a:lnSpc>
              <a:spcAft>
                <a:spcPts val="1400"/>
              </a:spcAft>
              <a:buClr>
                <a:srgbClr val="00B050"/>
              </a:buClr>
              <a:buFont typeface="Arial" pitchFamily="34" charset="0"/>
              <a:buChar char="•"/>
            </a:pPr>
            <a:r>
              <a:rPr lang="en-US" sz="2800" dirty="0"/>
              <a:t>Windows Magnifier</a:t>
            </a:r>
          </a:p>
          <a:p>
            <a:pPr marL="342900" indent="-339725">
              <a:lnSpc>
                <a:spcPct val="150000"/>
              </a:lnSpc>
              <a:spcAft>
                <a:spcPts val="1400"/>
              </a:spcAft>
              <a:buClr>
                <a:srgbClr val="00B050"/>
              </a:buClr>
              <a:buFont typeface="Arial" pitchFamily="34" charset="0"/>
              <a:buChar char="•"/>
            </a:pPr>
            <a:r>
              <a:rPr lang="en-US" sz="2800" dirty="0"/>
              <a:t>Mac Zoom</a:t>
            </a:r>
          </a:p>
          <a:p>
            <a:pPr marL="342900" indent="-339725">
              <a:lnSpc>
                <a:spcPct val="150000"/>
              </a:lnSpc>
              <a:spcAft>
                <a:spcPts val="1400"/>
              </a:spcAft>
              <a:buClr>
                <a:srgbClr val="00B050"/>
              </a:buClr>
              <a:buFont typeface="Arial" pitchFamily="34" charset="0"/>
              <a:buChar char="•"/>
            </a:pPr>
            <a:r>
              <a:rPr lang="en-US" sz="2800" dirty="0"/>
              <a:t>Zoom and Magnifier (iOS &amp; Android)</a:t>
            </a:r>
          </a:p>
        </p:txBody>
      </p:sp>
      <p:pic>
        <p:nvPicPr>
          <p:cNvPr id="7" name="Picture 6" descr="Magic screen magnification pro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083" y="2057400"/>
            <a:ext cx="2612317" cy="1594531"/>
          </a:xfrm>
          <a:prstGeom prst="rect">
            <a:avLst/>
          </a:prstGeom>
        </p:spPr>
      </p:pic>
      <p:pic>
        <p:nvPicPr>
          <p:cNvPr id="8" name="Picture 7" descr="Zoom text screen magnification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599" y="1700212"/>
            <a:ext cx="1905000" cy="2400300"/>
          </a:xfrm>
          <a:prstGeom prst="rect">
            <a:avLst/>
          </a:prstGeom>
        </p:spPr>
      </p:pic>
      <p:pic>
        <p:nvPicPr>
          <p:cNvPr id="9" name="Picture 8" descr="Windows Magnifier pro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648200"/>
            <a:ext cx="2590800" cy="1762125"/>
          </a:xfrm>
          <a:prstGeom prst="rect">
            <a:avLst/>
          </a:prstGeom>
        </p:spPr>
      </p:pic>
      <p:pic>
        <p:nvPicPr>
          <p:cNvPr id="2" name="Picture 1" descr="Mac Zoom magnifier progra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374" y="4495800"/>
            <a:ext cx="2181225" cy="2095500"/>
          </a:xfrm>
          <a:prstGeom prst="rect">
            <a:avLst/>
          </a:prstGeom>
        </p:spPr>
      </p:pic>
    </p:spTree>
    <p:extLst>
      <p:ext uri="{BB962C8B-B14F-4D97-AF65-F5344CB8AC3E}">
        <p14:creationId xmlns:p14="http://schemas.microsoft.com/office/powerpoint/2010/main" val="59721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8525" y="2390675"/>
            <a:ext cx="5315889" cy="1962250"/>
          </a:xfrm>
        </p:spPr>
        <p:txBody>
          <a:bodyPr/>
          <a:lstStyle/>
          <a:p>
            <a:r>
              <a:rPr lang="en-US" b="1" dirty="0">
                <a:solidFill>
                  <a:schemeClr val="bg1"/>
                </a:solidFill>
              </a:rPr>
              <a:t>Demonstration: </a:t>
            </a:r>
            <a:br>
              <a:rPr lang="en-US" b="1" dirty="0">
                <a:solidFill>
                  <a:schemeClr val="bg1"/>
                </a:solidFill>
              </a:rPr>
            </a:br>
            <a:r>
              <a:rPr lang="en-US" b="1" dirty="0">
                <a:solidFill>
                  <a:schemeClr val="bg1"/>
                </a:solidFill>
              </a:rPr>
              <a:t>What Does Web Accessibility Look, Feel and Sound Like?</a:t>
            </a:r>
          </a:p>
        </p:txBody>
      </p:sp>
    </p:spTree>
    <p:extLst>
      <p:ext uri="{BB962C8B-B14F-4D97-AF65-F5344CB8AC3E}">
        <p14:creationId xmlns:p14="http://schemas.microsoft.com/office/powerpoint/2010/main" val="3823159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8811" y="2390675"/>
            <a:ext cx="5225603" cy="1102519"/>
          </a:xfrm>
        </p:spPr>
        <p:txBody>
          <a:bodyPr/>
          <a:lstStyle/>
          <a:p>
            <a:r>
              <a:rPr lang="en-US" b="1" dirty="0">
                <a:solidFill>
                  <a:schemeClr val="bg1"/>
                </a:solidFill>
              </a:rPr>
              <a:t>WCAG 2.0</a:t>
            </a:r>
          </a:p>
        </p:txBody>
      </p:sp>
    </p:spTree>
    <p:extLst>
      <p:ext uri="{BB962C8B-B14F-4D97-AF65-F5344CB8AC3E}">
        <p14:creationId xmlns:p14="http://schemas.microsoft.com/office/powerpoint/2010/main" val="159504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Web Access for All</a:t>
            </a:r>
          </a:p>
        </p:txBody>
      </p:sp>
      <p:sp>
        <p:nvSpPr>
          <p:cNvPr id="3" name="Content Placeholder 2"/>
          <p:cNvSpPr>
            <a:spLocks noGrp="1"/>
          </p:cNvSpPr>
          <p:nvPr>
            <p:ph idx="1"/>
          </p:nvPr>
        </p:nvSpPr>
        <p:spPr/>
        <p:txBody>
          <a:bodyPr>
            <a:normAutofit/>
          </a:bodyPr>
          <a:lstStyle/>
          <a:p>
            <a:r>
              <a:rPr lang="en-US" b="1" dirty="0"/>
              <a:t>Web Accessibility</a:t>
            </a:r>
          </a:p>
          <a:p>
            <a:endParaRPr lang="en-US" b="1" dirty="0"/>
          </a:p>
          <a:p>
            <a:pPr lvl="1"/>
            <a:r>
              <a:rPr lang="en-US" b="1" dirty="0"/>
              <a:t>“People with disabilities can use the web. </a:t>
            </a:r>
          </a:p>
          <a:p>
            <a:pPr marL="342900" lvl="1" indent="0">
              <a:buNone/>
            </a:pPr>
            <a:endParaRPr lang="en-US" b="1" dirty="0"/>
          </a:p>
          <a:p>
            <a:pPr lvl="1"/>
            <a:r>
              <a:rPr lang="en-US" b="1" dirty="0"/>
              <a:t>They can perceive, understand, navigate and interact with the Web, </a:t>
            </a:r>
          </a:p>
          <a:p>
            <a:pPr marL="342900" lvl="1" indent="0">
              <a:buNone/>
            </a:pPr>
            <a:endParaRPr lang="en-US" b="1" dirty="0"/>
          </a:p>
          <a:p>
            <a:pPr lvl="1"/>
            <a:r>
              <a:rPr lang="en-US" b="1" dirty="0"/>
              <a:t>and contribute to the Web without barriers”. </a:t>
            </a:r>
          </a:p>
          <a:p>
            <a:pPr marL="342900" lvl="1" indent="0">
              <a:buNone/>
            </a:pPr>
            <a:endParaRPr lang="en-US" b="1" dirty="0"/>
          </a:p>
          <a:p>
            <a:pPr lvl="2"/>
            <a:r>
              <a:rPr lang="en-US" b="1" dirty="0"/>
              <a:t>W3C WAI</a:t>
            </a:r>
          </a:p>
          <a:p>
            <a:pPr marL="342900" lvl="1" indent="0">
              <a:buNone/>
            </a:pPr>
            <a:endParaRPr lang="en-US" dirty="0"/>
          </a:p>
        </p:txBody>
      </p:sp>
    </p:spTree>
    <p:extLst>
      <p:ext uri="{BB962C8B-B14F-4D97-AF65-F5344CB8AC3E}">
        <p14:creationId xmlns:p14="http://schemas.microsoft.com/office/powerpoint/2010/main" val="70882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P.O.U.R. Websites: What makes them work?</a:t>
            </a:r>
          </a:p>
        </p:txBody>
      </p:sp>
      <p:graphicFrame>
        <p:nvGraphicFramePr>
          <p:cNvPr id="7" name="Content Placeholder 6" descr="Hierarchy List with WCAG 2.0 at top and 4 equal child boxes for Perceivable, Operable, Understandable and Robust"/>
          <p:cNvGraphicFramePr>
            <a:graphicFrameLocks noGrp="1"/>
          </p:cNvGraphicFramePr>
          <p:nvPr>
            <p:ph idx="1"/>
            <p:extLst>
              <p:ext uri="{D42A27DB-BD31-4B8C-83A1-F6EECF244321}">
                <p14:modId xmlns:p14="http://schemas.microsoft.com/office/powerpoint/2010/main" val="28313651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6541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Breakdown of P.O.U.R.</a:t>
            </a:r>
          </a:p>
        </p:txBody>
      </p:sp>
      <p:sp>
        <p:nvSpPr>
          <p:cNvPr id="3" name="Content Placeholder 2"/>
          <p:cNvSpPr>
            <a:spLocks noGrp="1"/>
          </p:cNvSpPr>
          <p:nvPr>
            <p:ph idx="1"/>
          </p:nvPr>
        </p:nvSpPr>
        <p:spPr>
          <a:xfrm>
            <a:off x="95250" y="1417638"/>
            <a:ext cx="8924925" cy="5230812"/>
          </a:xfrm>
        </p:spPr>
        <p:txBody>
          <a:bodyPr/>
          <a:lstStyle/>
          <a:p>
            <a:r>
              <a:rPr lang="en-US" dirty="0"/>
              <a:t>Perceivable - Information and user interface components presentable to users in ways they can perceive.</a:t>
            </a:r>
          </a:p>
          <a:p>
            <a:pPr lvl="1"/>
            <a:r>
              <a:rPr lang="en-US" dirty="0"/>
              <a:t>(not invisible to all of their senses)</a:t>
            </a:r>
          </a:p>
          <a:p>
            <a:r>
              <a:rPr lang="en-US" dirty="0"/>
              <a:t>Operable - User interface components and navigation must be operable.</a:t>
            </a:r>
          </a:p>
          <a:p>
            <a:pPr lvl="1"/>
            <a:r>
              <a:rPr lang="en-US" dirty="0"/>
              <a:t>able to operate the interface</a:t>
            </a:r>
          </a:p>
          <a:p>
            <a:r>
              <a:rPr lang="en-US" dirty="0"/>
              <a:t>Understandable - Information and the operation of user interface must be understandable.</a:t>
            </a:r>
          </a:p>
          <a:p>
            <a:pPr lvl="1"/>
            <a:r>
              <a:rPr lang="en-US" dirty="0"/>
              <a:t>understand the information as well as the operation of the user interface</a:t>
            </a:r>
          </a:p>
          <a:p>
            <a:r>
              <a:rPr lang="en-US" dirty="0"/>
              <a:t>Robust - interpreted reliably by a wide variety of user agents, including assistive technologies.</a:t>
            </a:r>
          </a:p>
          <a:p>
            <a:pPr lvl="1"/>
            <a:r>
              <a:rPr lang="en-US" dirty="0"/>
              <a:t>access content as technologies advance (as technologies and user agents evolve, the content should remain accessible)</a:t>
            </a:r>
          </a:p>
        </p:txBody>
      </p:sp>
    </p:spTree>
    <p:extLst>
      <p:ext uri="{BB962C8B-B14F-4D97-AF65-F5344CB8AC3E}">
        <p14:creationId xmlns:p14="http://schemas.microsoft.com/office/powerpoint/2010/main" val="241252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Color Contrast</a:t>
            </a:r>
          </a:p>
        </p:txBody>
      </p:sp>
      <p:sp>
        <p:nvSpPr>
          <p:cNvPr id="3" name="Content Placeholder 2"/>
          <p:cNvSpPr>
            <a:spLocks noGrp="1"/>
          </p:cNvSpPr>
          <p:nvPr>
            <p:ph idx="1"/>
          </p:nvPr>
        </p:nvSpPr>
        <p:spPr>
          <a:xfrm>
            <a:off x="90487" y="1455738"/>
            <a:ext cx="8729663" cy="5106987"/>
          </a:xfrm>
        </p:spPr>
        <p:txBody>
          <a:bodyPr/>
          <a:lstStyle/>
          <a:p>
            <a:pPr>
              <a:lnSpc>
                <a:spcPct val="150000"/>
              </a:lnSpc>
            </a:pPr>
            <a:r>
              <a:rPr lang="en-US" sz="3000" b="1" dirty="0"/>
              <a:t>Difference between foreground and background colors</a:t>
            </a:r>
          </a:p>
          <a:p>
            <a:pPr>
              <a:lnSpc>
                <a:spcPct val="150000"/>
              </a:lnSpc>
            </a:pPr>
            <a:r>
              <a:rPr lang="en-US" sz="3000" b="1" dirty="0"/>
              <a:t>4.5:1 for normal-size text </a:t>
            </a:r>
          </a:p>
          <a:p>
            <a:pPr>
              <a:lnSpc>
                <a:spcPct val="150000"/>
              </a:lnSpc>
            </a:pPr>
            <a:r>
              <a:rPr lang="en-US" sz="3000" b="1" dirty="0"/>
              <a:t>3:1 for large text</a:t>
            </a:r>
          </a:p>
          <a:p>
            <a:pPr>
              <a:lnSpc>
                <a:spcPct val="150000"/>
              </a:lnSpc>
            </a:pPr>
            <a:r>
              <a:rPr lang="en-US" sz="3000" b="1" dirty="0"/>
              <a:t>Colour Contrast Analyzer by Paciello Group is one solution</a:t>
            </a:r>
          </a:p>
        </p:txBody>
      </p:sp>
    </p:spTree>
    <p:extLst>
      <p:ext uri="{BB962C8B-B14F-4D97-AF65-F5344CB8AC3E}">
        <p14:creationId xmlns:p14="http://schemas.microsoft.com/office/powerpoint/2010/main" val="202128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Alternative Text</a:t>
            </a:r>
          </a:p>
        </p:txBody>
      </p:sp>
      <p:sp>
        <p:nvSpPr>
          <p:cNvPr id="3" name="Content Placeholder 2"/>
          <p:cNvSpPr>
            <a:spLocks noGrp="1"/>
          </p:cNvSpPr>
          <p:nvPr>
            <p:ph idx="1"/>
          </p:nvPr>
        </p:nvSpPr>
        <p:spPr>
          <a:xfrm>
            <a:off x="90487" y="1455738"/>
            <a:ext cx="8729663" cy="5106987"/>
          </a:xfrm>
        </p:spPr>
        <p:txBody>
          <a:bodyPr/>
          <a:lstStyle/>
          <a:p>
            <a:pPr>
              <a:lnSpc>
                <a:spcPct val="150000"/>
              </a:lnSpc>
            </a:pPr>
            <a:r>
              <a:rPr lang="en-US" sz="2800" dirty="0"/>
              <a:t>Alternative text to images, including the logo and any images that convey meaningful information and functionality</a:t>
            </a:r>
          </a:p>
          <a:p>
            <a:pPr>
              <a:lnSpc>
                <a:spcPct val="150000"/>
              </a:lnSpc>
            </a:pPr>
            <a:r>
              <a:rPr lang="en-US" sz="2800" dirty="0"/>
              <a:t>Allows people who are blind and rely on screen readers to better understand and navigate through the contents of a page</a:t>
            </a:r>
          </a:p>
          <a:p>
            <a:pPr>
              <a:lnSpc>
                <a:spcPct val="150000"/>
              </a:lnSpc>
            </a:pPr>
            <a:r>
              <a:rPr lang="en-US" sz="2800" dirty="0"/>
              <a:t>Differentiate between functional and aesthetic images</a:t>
            </a:r>
            <a:endParaRPr lang="en-US" sz="2800" b="1" dirty="0"/>
          </a:p>
        </p:txBody>
      </p:sp>
    </p:spTree>
    <p:extLst>
      <p:ext uri="{BB962C8B-B14F-4D97-AF65-F5344CB8AC3E}">
        <p14:creationId xmlns:p14="http://schemas.microsoft.com/office/powerpoint/2010/main" val="1762378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Effectively Labeled Links</a:t>
            </a:r>
          </a:p>
        </p:txBody>
      </p:sp>
      <p:sp>
        <p:nvSpPr>
          <p:cNvPr id="3" name="Content Placeholder 2"/>
          <p:cNvSpPr>
            <a:spLocks noGrp="1"/>
          </p:cNvSpPr>
          <p:nvPr>
            <p:ph idx="1"/>
          </p:nvPr>
        </p:nvSpPr>
        <p:spPr>
          <a:xfrm>
            <a:off x="109537" y="1684338"/>
            <a:ext cx="8729663" cy="4383087"/>
          </a:xfrm>
        </p:spPr>
        <p:txBody>
          <a:bodyPr/>
          <a:lstStyle/>
          <a:p>
            <a:pPr>
              <a:lnSpc>
                <a:spcPct val="150000"/>
              </a:lnSpc>
            </a:pPr>
            <a:r>
              <a:rPr lang="en-US" sz="3200" dirty="0"/>
              <a:t>Contextual Links</a:t>
            </a:r>
          </a:p>
          <a:p>
            <a:pPr>
              <a:lnSpc>
                <a:spcPct val="150000"/>
              </a:lnSpc>
            </a:pPr>
            <a:r>
              <a:rPr lang="en-US" sz="3200" dirty="0"/>
              <a:t>Non-Duplicate Links</a:t>
            </a:r>
          </a:p>
          <a:p>
            <a:pPr>
              <a:lnSpc>
                <a:spcPct val="150000"/>
              </a:lnSpc>
            </a:pPr>
            <a:r>
              <a:rPr lang="en-US" sz="3200" dirty="0"/>
              <a:t>Avoid “Read More” and “Click Here”</a:t>
            </a:r>
          </a:p>
          <a:p>
            <a:pPr>
              <a:lnSpc>
                <a:spcPct val="150000"/>
              </a:lnSpc>
            </a:pPr>
            <a:r>
              <a:rPr lang="en-US" sz="3200" dirty="0"/>
              <a:t>Also improves SEO</a:t>
            </a:r>
          </a:p>
        </p:txBody>
      </p:sp>
    </p:spTree>
    <p:extLst>
      <p:ext uri="{BB962C8B-B14F-4D97-AF65-F5344CB8AC3E}">
        <p14:creationId xmlns:p14="http://schemas.microsoft.com/office/powerpoint/2010/main" val="844500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Effectively Use of Headings</a:t>
            </a:r>
          </a:p>
        </p:txBody>
      </p:sp>
      <p:sp>
        <p:nvSpPr>
          <p:cNvPr id="3" name="Content Placeholder 2"/>
          <p:cNvSpPr>
            <a:spLocks noGrp="1"/>
          </p:cNvSpPr>
          <p:nvPr>
            <p:ph idx="1"/>
          </p:nvPr>
        </p:nvSpPr>
        <p:spPr>
          <a:xfrm>
            <a:off x="109537" y="1684338"/>
            <a:ext cx="8729663" cy="4383087"/>
          </a:xfrm>
        </p:spPr>
        <p:txBody>
          <a:bodyPr/>
          <a:lstStyle/>
          <a:p>
            <a:pPr>
              <a:lnSpc>
                <a:spcPct val="150000"/>
              </a:lnSpc>
            </a:pPr>
            <a:r>
              <a:rPr lang="en-US" sz="3200" dirty="0"/>
              <a:t>Use Headings for Structure, NOT Style</a:t>
            </a:r>
          </a:p>
          <a:p>
            <a:pPr>
              <a:lnSpc>
                <a:spcPct val="150000"/>
              </a:lnSpc>
            </a:pPr>
            <a:r>
              <a:rPr lang="en-US" sz="3200" dirty="0"/>
              <a:t>&lt;H1&gt;, &lt;H2&gt;, &lt;H3&gt;, &lt;H4&gt;, &lt;H5&gt;, &lt;H6&gt;</a:t>
            </a:r>
          </a:p>
          <a:p>
            <a:pPr>
              <a:lnSpc>
                <a:spcPct val="150000"/>
              </a:lnSpc>
            </a:pPr>
            <a:r>
              <a:rPr lang="en-US" sz="3200" dirty="0"/>
              <a:t>Typically webpages should have one &lt;H1&gt;</a:t>
            </a:r>
          </a:p>
          <a:p>
            <a:pPr>
              <a:lnSpc>
                <a:spcPct val="150000"/>
              </a:lnSpc>
            </a:pPr>
            <a:r>
              <a:rPr lang="en-US" sz="3200" dirty="0"/>
              <a:t>They should follow a logical, hierarchical structure</a:t>
            </a:r>
          </a:p>
        </p:txBody>
      </p:sp>
    </p:spTree>
    <p:extLst>
      <p:ext uri="{BB962C8B-B14F-4D97-AF65-F5344CB8AC3E}">
        <p14:creationId xmlns:p14="http://schemas.microsoft.com/office/powerpoint/2010/main" val="251785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Keyboard Access</a:t>
            </a:r>
          </a:p>
        </p:txBody>
      </p:sp>
      <p:sp>
        <p:nvSpPr>
          <p:cNvPr id="3" name="Content Placeholder 2"/>
          <p:cNvSpPr>
            <a:spLocks noGrp="1"/>
          </p:cNvSpPr>
          <p:nvPr>
            <p:ph idx="1"/>
          </p:nvPr>
        </p:nvSpPr>
        <p:spPr>
          <a:xfrm>
            <a:off x="123826" y="1436688"/>
            <a:ext cx="8793956" cy="5421312"/>
          </a:xfrm>
        </p:spPr>
        <p:txBody>
          <a:bodyPr/>
          <a:lstStyle/>
          <a:p>
            <a:pPr>
              <a:lnSpc>
                <a:spcPct val="150000"/>
              </a:lnSpc>
            </a:pPr>
            <a:r>
              <a:rPr lang="en-US" sz="3200" dirty="0"/>
              <a:t>When Testing, Let That Mouse Go!!!</a:t>
            </a:r>
          </a:p>
          <a:p>
            <a:pPr>
              <a:lnSpc>
                <a:spcPct val="150000"/>
              </a:lnSpc>
            </a:pPr>
            <a:r>
              <a:rPr lang="en-US" sz="3200" dirty="0"/>
              <a:t>Benefits: </a:t>
            </a:r>
          </a:p>
          <a:p>
            <a:pPr lvl="1">
              <a:lnSpc>
                <a:spcPct val="150000"/>
              </a:lnSpc>
            </a:pPr>
            <a:r>
              <a:rPr lang="en-US" sz="2900" dirty="0"/>
              <a:t>People who are blind relying solely on the keyboard</a:t>
            </a:r>
          </a:p>
          <a:p>
            <a:pPr lvl="1">
              <a:lnSpc>
                <a:spcPct val="150000"/>
              </a:lnSpc>
            </a:pPr>
            <a:r>
              <a:rPr lang="en-US" sz="2900" dirty="0"/>
              <a:t>People who have loss of fine motor skills</a:t>
            </a:r>
          </a:p>
          <a:p>
            <a:pPr lvl="1">
              <a:lnSpc>
                <a:spcPct val="150000"/>
              </a:lnSpc>
            </a:pPr>
            <a:r>
              <a:rPr lang="en-US" sz="2900" dirty="0"/>
              <a:t>People relying on peripheral devices</a:t>
            </a:r>
          </a:p>
          <a:p>
            <a:pPr lvl="1">
              <a:lnSpc>
                <a:spcPct val="150000"/>
              </a:lnSpc>
            </a:pPr>
            <a:r>
              <a:rPr lang="en-US" sz="2900" dirty="0"/>
              <a:t>People using the keyboard for efficiency over the mouse</a:t>
            </a:r>
            <a:endParaRPr lang="en-US" sz="3200" dirty="0"/>
          </a:p>
        </p:txBody>
      </p:sp>
    </p:spTree>
    <p:extLst>
      <p:ext uri="{BB962C8B-B14F-4D97-AF65-F5344CB8AC3E}">
        <p14:creationId xmlns:p14="http://schemas.microsoft.com/office/powerpoint/2010/main" val="3702001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Visual Focus</a:t>
            </a:r>
          </a:p>
        </p:txBody>
      </p:sp>
      <p:sp>
        <p:nvSpPr>
          <p:cNvPr id="3" name="Content Placeholder 2"/>
          <p:cNvSpPr>
            <a:spLocks noGrp="1"/>
          </p:cNvSpPr>
          <p:nvPr>
            <p:ph idx="1"/>
          </p:nvPr>
        </p:nvSpPr>
        <p:spPr>
          <a:xfrm>
            <a:off x="123826" y="1436688"/>
            <a:ext cx="8793956" cy="5421312"/>
          </a:xfrm>
        </p:spPr>
        <p:txBody>
          <a:bodyPr/>
          <a:lstStyle/>
          <a:p>
            <a:pPr>
              <a:lnSpc>
                <a:spcPct val="150000"/>
              </a:lnSpc>
            </a:pPr>
            <a:r>
              <a:rPr lang="en-US" sz="3200" dirty="0"/>
              <a:t>When Testing, Let That Mouse Go!!!</a:t>
            </a:r>
          </a:p>
          <a:p>
            <a:pPr>
              <a:lnSpc>
                <a:spcPct val="150000"/>
              </a:lnSpc>
            </a:pPr>
            <a:r>
              <a:rPr lang="en-US" sz="3200" dirty="0"/>
              <a:t>Benefits: </a:t>
            </a:r>
          </a:p>
          <a:p>
            <a:pPr lvl="1">
              <a:lnSpc>
                <a:spcPct val="150000"/>
              </a:lnSpc>
            </a:pPr>
            <a:r>
              <a:rPr lang="en-US" sz="2900" dirty="0"/>
              <a:t>People who are blind relying solely on the keyboard</a:t>
            </a:r>
          </a:p>
          <a:p>
            <a:pPr lvl="1">
              <a:lnSpc>
                <a:spcPct val="150000"/>
              </a:lnSpc>
            </a:pPr>
            <a:r>
              <a:rPr lang="en-US" sz="2900" dirty="0"/>
              <a:t>People who have loss of fine motor skills</a:t>
            </a:r>
          </a:p>
          <a:p>
            <a:pPr lvl="1">
              <a:lnSpc>
                <a:spcPct val="150000"/>
              </a:lnSpc>
            </a:pPr>
            <a:r>
              <a:rPr lang="en-US" sz="2900" dirty="0"/>
              <a:t>People relying on peripheral devices</a:t>
            </a:r>
          </a:p>
          <a:p>
            <a:pPr lvl="1">
              <a:lnSpc>
                <a:spcPct val="150000"/>
              </a:lnSpc>
            </a:pPr>
            <a:r>
              <a:rPr lang="en-US" sz="2900" dirty="0"/>
              <a:t>People using the keyboard for efficiency over the mouse</a:t>
            </a:r>
            <a:endParaRPr lang="en-US" sz="3200" dirty="0"/>
          </a:p>
        </p:txBody>
      </p:sp>
    </p:spTree>
    <p:extLst>
      <p:ext uri="{BB962C8B-B14F-4D97-AF65-F5344CB8AC3E}">
        <p14:creationId xmlns:p14="http://schemas.microsoft.com/office/powerpoint/2010/main" val="813633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267700" cy="763587"/>
          </a:xfrm>
        </p:spPr>
        <p:txBody>
          <a:bodyPr/>
          <a:lstStyle/>
          <a:p>
            <a:r>
              <a:rPr lang="en-US" b="1" dirty="0">
                <a:solidFill>
                  <a:schemeClr val="bg1"/>
                </a:solidFill>
              </a:rPr>
              <a:t>Page Titles</a:t>
            </a:r>
          </a:p>
        </p:txBody>
      </p:sp>
      <p:sp>
        <p:nvSpPr>
          <p:cNvPr id="3" name="Content Placeholder 2"/>
          <p:cNvSpPr>
            <a:spLocks noGrp="1"/>
          </p:cNvSpPr>
          <p:nvPr>
            <p:ph idx="1"/>
          </p:nvPr>
        </p:nvSpPr>
        <p:spPr>
          <a:xfrm>
            <a:off x="123826" y="1436688"/>
            <a:ext cx="8793956" cy="5421312"/>
          </a:xfrm>
        </p:spPr>
        <p:txBody>
          <a:bodyPr/>
          <a:lstStyle/>
          <a:p>
            <a:pPr>
              <a:lnSpc>
                <a:spcPct val="150000"/>
              </a:lnSpc>
            </a:pPr>
            <a:r>
              <a:rPr lang="en-US" sz="3200" dirty="0"/>
              <a:t>Allow users to know which page has focus</a:t>
            </a:r>
          </a:p>
          <a:p>
            <a:pPr>
              <a:lnSpc>
                <a:spcPct val="150000"/>
              </a:lnSpc>
            </a:pPr>
            <a:r>
              <a:rPr lang="en-US" sz="3200" dirty="0"/>
              <a:t>First piece of information read by screen readers</a:t>
            </a:r>
          </a:p>
          <a:p>
            <a:pPr>
              <a:lnSpc>
                <a:spcPct val="150000"/>
              </a:lnSpc>
            </a:pPr>
            <a:r>
              <a:rPr lang="en-US" sz="3200" dirty="0"/>
              <a:t>Beneficial for people with cognitive disabilities, which include short-term memory and reading disabilities</a:t>
            </a:r>
          </a:p>
        </p:txBody>
      </p:sp>
    </p:spTree>
    <p:extLst>
      <p:ext uri="{BB962C8B-B14F-4D97-AF65-F5344CB8AC3E}">
        <p14:creationId xmlns:p14="http://schemas.microsoft.com/office/powerpoint/2010/main" val="557554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291008"/>
            <a:ext cx="7734300" cy="682625"/>
          </a:xfrm>
          <a:prstGeom prst="rect">
            <a:avLst/>
          </a:prstGeom>
        </p:spPr>
        <p:txBody>
          <a:bodyPr/>
          <a:lstStyle/>
          <a:p>
            <a:r>
              <a:rPr lang="en-US" sz="3500" b="1" dirty="0">
                <a:solidFill>
                  <a:schemeClr val="bg1"/>
                </a:solidFill>
                <a:ea typeface="MS PGothic"/>
                <a:cs typeface="Arial"/>
              </a:rPr>
              <a:t>Mobile Accessibility and WCAG 2.0</a:t>
            </a:r>
          </a:p>
        </p:txBody>
      </p:sp>
      <p:sp>
        <p:nvSpPr>
          <p:cNvPr id="7" name="TextBox 6"/>
          <p:cNvSpPr txBox="1"/>
          <p:nvPr/>
        </p:nvSpPr>
        <p:spPr>
          <a:xfrm>
            <a:off x="218440" y="1545740"/>
            <a:ext cx="3870960" cy="3539430"/>
          </a:xfrm>
          <a:prstGeom prst="rect">
            <a:avLst/>
          </a:prstGeom>
          <a:noFill/>
        </p:spPr>
        <p:txBody>
          <a:bodyPr wrap="square" rtlCol="0">
            <a:spAutoFit/>
          </a:bodyPr>
          <a:lstStyle/>
          <a:p>
            <a:pPr marL="457200" lvl="0" indent="-457200">
              <a:buFont typeface="Arial" panose="020B0604020202020204" pitchFamily="34" charset="0"/>
              <a:buChar char="•"/>
            </a:pPr>
            <a:r>
              <a:rPr lang="en-US" sz="3200" dirty="0"/>
              <a:t>Mobile Accessibility Mapped to P.O.U.R.</a:t>
            </a:r>
          </a:p>
          <a:p>
            <a:pPr marL="457200" lvl="0" indent="-457200">
              <a:buFont typeface="Arial" panose="020B0604020202020204" pitchFamily="34" charset="0"/>
              <a:buChar char="•"/>
            </a:pPr>
            <a:r>
              <a:rPr lang="en-US" sz="3200" dirty="0"/>
              <a:t>Designed to be forward looking</a:t>
            </a:r>
          </a:p>
          <a:p>
            <a:pPr marL="457200" lvl="0" indent="-457200">
              <a:buFont typeface="Arial" panose="020B0604020202020204" pitchFamily="34" charset="0"/>
              <a:buChar char="•"/>
            </a:pPr>
            <a:r>
              <a:rPr lang="en-US" sz="3200" dirty="0"/>
              <a:t>Some aspects it couldn’t anticipate</a:t>
            </a:r>
          </a:p>
        </p:txBody>
      </p:sp>
      <p:pic>
        <p:nvPicPr>
          <p:cNvPr id="6" name="Picture 5" descr="A variety of portable devices with WCAG 2.0 displayed at bott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25" y="2057298"/>
            <a:ext cx="4337337" cy="3683102"/>
          </a:xfrm>
          <a:prstGeom prst="rect">
            <a:avLst/>
          </a:prstGeom>
        </p:spPr>
      </p:pic>
    </p:spTree>
    <p:extLst>
      <p:ext uri="{BB962C8B-B14F-4D97-AF65-F5344CB8AC3E}">
        <p14:creationId xmlns:p14="http://schemas.microsoft.com/office/powerpoint/2010/main" val="143872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227013"/>
            <a:ext cx="8229600" cy="1143000"/>
          </a:xfrm>
        </p:spPr>
        <p:txBody>
          <a:bodyPr/>
          <a:lstStyle/>
          <a:p>
            <a:r>
              <a:rPr lang="en-US" b="1" dirty="0">
                <a:solidFill>
                  <a:schemeClr val="bg1"/>
                </a:solidFill>
              </a:rPr>
              <a:t>The Profitable Carrot and the Litigious Stick</a:t>
            </a:r>
          </a:p>
        </p:txBody>
      </p:sp>
      <p:sp>
        <p:nvSpPr>
          <p:cNvPr id="3" name="Content Placeholder 2"/>
          <p:cNvSpPr>
            <a:spLocks noGrp="1"/>
          </p:cNvSpPr>
          <p:nvPr>
            <p:ph idx="1"/>
          </p:nvPr>
        </p:nvSpPr>
        <p:spPr>
          <a:xfrm>
            <a:off x="514350" y="2102745"/>
            <a:ext cx="3800475" cy="3457572"/>
          </a:xfrm>
        </p:spPr>
        <p:txBody>
          <a:bodyPr>
            <a:normAutofit/>
          </a:bodyPr>
          <a:lstStyle/>
          <a:p>
            <a:pPr marL="0" indent="0">
              <a:buNone/>
            </a:pPr>
            <a:r>
              <a:rPr lang="en-US" b="1" dirty="0"/>
              <a:t>Improved User Experience</a:t>
            </a:r>
          </a:p>
          <a:p>
            <a:pPr marL="0" indent="0">
              <a:buNone/>
            </a:pPr>
            <a:endParaRPr lang="en-US" b="1" dirty="0"/>
          </a:p>
          <a:p>
            <a:pPr marL="0" indent="0">
              <a:buNone/>
            </a:pPr>
            <a:r>
              <a:rPr lang="en-US" b="1" dirty="0"/>
              <a:t>+ </a:t>
            </a:r>
          </a:p>
          <a:p>
            <a:pPr marL="0" indent="0">
              <a:buNone/>
            </a:pPr>
            <a:endParaRPr lang="en-US" b="1" dirty="0"/>
          </a:p>
          <a:p>
            <a:pPr marL="0" indent="0">
              <a:buNone/>
            </a:pPr>
            <a:r>
              <a:rPr lang="en-US" b="1" dirty="0"/>
              <a:t>Reduction of Complaints/Litigation</a:t>
            </a:r>
          </a:p>
        </p:txBody>
      </p:sp>
      <p:pic>
        <p:nvPicPr>
          <p:cNvPr id="7" name="Picture 6" descr="carrot and sti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5" y="2571750"/>
            <a:ext cx="4563836" cy="2876550"/>
          </a:xfrm>
          <a:prstGeom prst="rect">
            <a:avLst/>
          </a:prstGeom>
        </p:spPr>
      </p:pic>
    </p:spTree>
    <p:extLst>
      <p:ext uri="{BB962C8B-B14F-4D97-AF65-F5344CB8AC3E}">
        <p14:creationId xmlns:p14="http://schemas.microsoft.com/office/powerpoint/2010/main" val="3866285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5950" y="278308"/>
            <a:ext cx="7734300" cy="682625"/>
          </a:xfrm>
          <a:prstGeom prst="rect">
            <a:avLst/>
          </a:prstGeom>
        </p:spPr>
        <p:txBody>
          <a:bodyPr/>
          <a:lstStyle/>
          <a:p>
            <a:r>
              <a:rPr lang="en-US" sz="4000" b="1" dirty="0">
                <a:solidFill>
                  <a:schemeClr val="bg1"/>
                </a:solidFill>
                <a:ea typeface="MS PGothic"/>
                <a:cs typeface="Arial"/>
              </a:rPr>
              <a:t>More than Just Phones &amp; Tablets</a:t>
            </a:r>
          </a:p>
        </p:txBody>
      </p:sp>
      <p:sp>
        <p:nvSpPr>
          <p:cNvPr id="5" name="TextBox 4"/>
          <p:cNvSpPr txBox="1"/>
          <p:nvPr/>
        </p:nvSpPr>
        <p:spPr>
          <a:xfrm>
            <a:off x="476250" y="1511300"/>
            <a:ext cx="412115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Car interfaces</a:t>
            </a:r>
          </a:p>
          <a:p>
            <a:pPr marL="457200" indent="-457200">
              <a:buFont typeface="Arial" panose="020B0604020202020204" pitchFamily="34" charset="0"/>
              <a:buChar char="•"/>
            </a:pPr>
            <a:r>
              <a:rPr lang="en-US" sz="3200" dirty="0"/>
              <a:t>Videogame controllers</a:t>
            </a:r>
          </a:p>
          <a:p>
            <a:pPr marL="457200" indent="-457200">
              <a:buFont typeface="Arial" panose="020B0604020202020204" pitchFamily="34" charset="0"/>
              <a:buChar char="•"/>
            </a:pPr>
            <a:r>
              <a:rPr lang="en-US" sz="3200" dirty="0"/>
              <a:t>Smart watches</a:t>
            </a:r>
          </a:p>
          <a:p>
            <a:pPr marL="457200" indent="-457200">
              <a:buFont typeface="Arial" panose="020B0604020202020204" pitchFamily="34" charset="0"/>
              <a:buChar char="•"/>
            </a:pPr>
            <a:r>
              <a:rPr lang="en-US" sz="3200" dirty="0"/>
              <a:t>Emerging Markets</a:t>
            </a:r>
          </a:p>
        </p:txBody>
      </p:sp>
      <p:pic>
        <p:nvPicPr>
          <p:cNvPr id="6" name="Picture 5" descr="Display of a variety of devics including notebook, tablets and smart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56" y="2348546"/>
            <a:ext cx="3993244" cy="2096453"/>
          </a:xfrm>
          <a:prstGeom prst="rect">
            <a:avLst/>
          </a:prstGeom>
        </p:spPr>
      </p:pic>
    </p:spTree>
    <p:extLst>
      <p:ext uri="{BB962C8B-B14F-4D97-AF65-F5344CB8AC3E}">
        <p14:creationId xmlns:p14="http://schemas.microsoft.com/office/powerpoint/2010/main" val="3460015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291008"/>
            <a:ext cx="7734300" cy="682625"/>
          </a:xfrm>
          <a:prstGeom prst="rect">
            <a:avLst/>
          </a:prstGeom>
        </p:spPr>
        <p:txBody>
          <a:bodyPr/>
          <a:lstStyle/>
          <a:p>
            <a:r>
              <a:rPr lang="en-US" sz="3500" b="1" dirty="0">
                <a:solidFill>
                  <a:schemeClr val="bg1"/>
                </a:solidFill>
                <a:ea typeface="MS PGothic"/>
                <a:cs typeface="Arial"/>
              </a:rPr>
              <a:t>Mobile More Important Than Ever</a:t>
            </a:r>
          </a:p>
        </p:txBody>
      </p:sp>
      <p:sp>
        <p:nvSpPr>
          <p:cNvPr id="7" name="TextBox 6"/>
          <p:cNvSpPr txBox="1"/>
          <p:nvPr/>
        </p:nvSpPr>
        <p:spPr>
          <a:xfrm>
            <a:off x="180341" y="1711599"/>
            <a:ext cx="3274000" cy="4247317"/>
          </a:xfrm>
          <a:prstGeom prst="rect">
            <a:avLst/>
          </a:prstGeom>
          <a:noFill/>
        </p:spPr>
        <p:txBody>
          <a:bodyPr wrap="square" rtlCol="0">
            <a:spAutoFit/>
          </a:bodyPr>
          <a:lstStyle/>
          <a:p>
            <a:pPr marL="342900" indent="-342900">
              <a:buFont typeface="Arial" panose="020B0604020202020204" pitchFamily="34" charset="0"/>
              <a:buChar char="•"/>
            </a:pPr>
            <a:r>
              <a:rPr lang="en-US" sz="2700" dirty="0"/>
              <a:t>Noisy Spaces</a:t>
            </a:r>
          </a:p>
          <a:p>
            <a:pPr marL="342900" indent="-342900">
              <a:buFont typeface="Arial" panose="020B0604020202020204" pitchFamily="34" charset="0"/>
              <a:buChar char="•"/>
            </a:pPr>
            <a:r>
              <a:rPr lang="en-US" sz="2700" dirty="0"/>
              <a:t>Using One Hand</a:t>
            </a:r>
          </a:p>
          <a:p>
            <a:pPr marL="342900" indent="-342900">
              <a:buFont typeface="Arial" panose="020B0604020202020204" pitchFamily="34" charset="0"/>
              <a:buChar char="•"/>
            </a:pPr>
            <a:r>
              <a:rPr lang="en-US" sz="2700" dirty="0"/>
              <a:t>Outdoor use in bright light</a:t>
            </a:r>
          </a:p>
          <a:p>
            <a:pPr marL="342900" indent="-342900">
              <a:buFont typeface="Arial" panose="020B0604020202020204" pitchFamily="34" charset="0"/>
              <a:buChar char="•"/>
            </a:pPr>
            <a:r>
              <a:rPr lang="en-US" sz="2700" dirty="0"/>
              <a:t>Small-sized touchscreens</a:t>
            </a:r>
          </a:p>
          <a:p>
            <a:pPr marL="342900" indent="-342900">
              <a:buFont typeface="Arial" panose="020B0604020202020204" pitchFamily="34" charset="0"/>
              <a:buChar char="•"/>
            </a:pPr>
            <a:r>
              <a:rPr lang="en-US" sz="2700" dirty="0"/>
              <a:t>Multitasking-Driving or Walking</a:t>
            </a:r>
          </a:p>
          <a:p>
            <a:pPr marL="342900" indent="-342900">
              <a:buFont typeface="Arial" panose="020B0604020202020204" pitchFamily="34" charset="0"/>
              <a:buChar char="•"/>
            </a:pPr>
            <a:r>
              <a:rPr lang="en-US" sz="2700" dirty="0"/>
              <a:t>All Ages Using Mobile</a:t>
            </a:r>
          </a:p>
        </p:txBody>
      </p:sp>
      <p:pic>
        <p:nvPicPr>
          <p:cNvPr id="8" name="Picture 7" descr="Man accessing smartphone next to noisy t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870" y="1797904"/>
            <a:ext cx="2420121" cy="1470560"/>
          </a:xfrm>
          <a:prstGeom prst="rect">
            <a:avLst/>
          </a:prstGeom>
        </p:spPr>
      </p:pic>
      <p:pic>
        <p:nvPicPr>
          <p:cNvPr id="4" name="Picture 3" descr="Man driving and drinking coffee while looking at screen of mobile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749" y="2533184"/>
            <a:ext cx="1837242" cy="1544783"/>
          </a:xfrm>
          <a:prstGeom prst="rect">
            <a:avLst/>
          </a:prstGeom>
        </p:spPr>
      </p:pic>
      <p:pic>
        <p:nvPicPr>
          <p:cNvPr id="6" name="Picture 5" descr="Senior Citizen accessing mobile phon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105" y="4077967"/>
            <a:ext cx="2157470" cy="1432560"/>
          </a:xfrm>
          <a:prstGeom prst="rect">
            <a:avLst/>
          </a:prstGeom>
        </p:spPr>
      </p:pic>
      <p:pic>
        <p:nvPicPr>
          <p:cNvPr id="9" name="Picture 8" descr="Person accessing smartphone on sunny day at bea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5991" y="4782150"/>
            <a:ext cx="2913506" cy="1456753"/>
          </a:xfrm>
          <a:prstGeom prst="rect">
            <a:avLst/>
          </a:prstGeom>
        </p:spPr>
      </p:pic>
    </p:spTree>
    <p:extLst>
      <p:ext uri="{BB962C8B-B14F-4D97-AF65-F5344CB8AC3E}">
        <p14:creationId xmlns:p14="http://schemas.microsoft.com/office/powerpoint/2010/main" val="3277328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291008"/>
            <a:ext cx="7734300" cy="682625"/>
          </a:xfrm>
          <a:prstGeom prst="rect">
            <a:avLst/>
          </a:prstGeom>
        </p:spPr>
        <p:txBody>
          <a:bodyPr/>
          <a:lstStyle/>
          <a:p>
            <a:r>
              <a:rPr lang="en-US" sz="3500" b="1" dirty="0">
                <a:solidFill>
                  <a:schemeClr val="bg1"/>
                </a:solidFill>
                <a:ea typeface="MS PGothic"/>
                <a:cs typeface="Arial"/>
              </a:rPr>
              <a:t>Testing with Mobile Devices</a:t>
            </a:r>
          </a:p>
        </p:txBody>
      </p:sp>
      <p:sp>
        <p:nvSpPr>
          <p:cNvPr id="7" name="TextBox 6"/>
          <p:cNvSpPr txBox="1"/>
          <p:nvPr/>
        </p:nvSpPr>
        <p:spPr>
          <a:xfrm>
            <a:off x="203200" y="1711598"/>
            <a:ext cx="5080000" cy="3416320"/>
          </a:xfrm>
          <a:prstGeom prst="rect">
            <a:avLst/>
          </a:prstGeom>
          <a:noFill/>
        </p:spPr>
        <p:txBody>
          <a:bodyPr wrap="square" rtlCol="0">
            <a:spAutoFit/>
          </a:bodyPr>
          <a:lstStyle/>
          <a:p>
            <a:pPr marL="342900" indent="-342900">
              <a:buFont typeface="Arial" panose="020B0604020202020204" pitchFamily="34" charset="0"/>
              <a:buChar char="•"/>
            </a:pPr>
            <a:r>
              <a:rPr lang="en-US" sz="2700" dirty="0"/>
              <a:t>Use Latest Operating System when Possible</a:t>
            </a:r>
          </a:p>
          <a:p>
            <a:pPr marL="342900" indent="-342900">
              <a:buFont typeface="Arial" panose="020B0604020202020204" pitchFamily="34" charset="0"/>
              <a:buChar char="•"/>
            </a:pPr>
            <a:endParaRPr lang="en-US" sz="2700" dirty="0"/>
          </a:p>
          <a:p>
            <a:pPr marL="342900" indent="-342900">
              <a:buFont typeface="Arial" panose="020B0604020202020204" pitchFamily="34" charset="0"/>
              <a:buChar char="•"/>
            </a:pPr>
            <a:r>
              <a:rPr lang="en-US" sz="2700" dirty="0"/>
              <a:t>Apple: Latest iOS using smartphone and tablet</a:t>
            </a:r>
          </a:p>
          <a:p>
            <a:pPr marL="342900" indent="-342900">
              <a:buFont typeface="Arial" panose="020B0604020202020204" pitchFamily="34" charset="0"/>
              <a:buChar char="•"/>
            </a:pPr>
            <a:endParaRPr lang="en-US" sz="2700" dirty="0"/>
          </a:p>
          <a:p>
            <a:pPr marL="342900" indent="-342900">
              <a:buFont typeface="Arial" panose="020B0604020202020204" pitchFamily="34" charset="0"/>
              <a:buChar char="•"/>
            </a:pPr>
            <a:r>
              <a:rPr lang="en-US" sz="2700" dirty="0"/>
              <a:t>Android: Pair Google’s Nexus with Latest OS</a:t>
            </a:r>
          </a:p>
        </p:txBody>
      </p:sp>
      <p:pic>
        <p:nvPicPr>
          <p:cNvPr id="3" name="Picture 2" descr="Apple and Android ic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35" y="2555872"/>
            <a:ext cx="3792366" cy="2320928"/>
          </a:xfrm>
          <a:prstGeom prst="rect">
            <a:avLst/>
          </a:prstGeom>
        </p:spPr>
      </p:pic>
    </p:spTree>
    <p:extLst>
      <p:ext uri="{BB962C8B-B14F-4D97-AF65-F5344CB8AC3E}">
        <p14:creationId xmlns:p14="http://schemas.microsoft.com/office/powerpoint/2010/main" val="2463793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Accessibility Checking </a:t>
            </a:r>
          </a:p>
        </p:txBody>
      </p:sp>
      <p:sp>
        <p:nvSpPr>
          <p:cNvPr id="3" name="Content Placeholder 2"/>
          <p:cNvSpPr>
            <a:spLocks noGrp="1"/>
          </p:cNvSpPr>
          <p:nvPr>
            <p:ph idx="1"/>
          </p:nvPr>
        </p:nvSpPr>
        <p:spPr/>
        <p:txBody>
          <a:bodyPr/>
          <a:lstStyle/>
          <a:p>
            <a:r>
              <a:rPr lang="en-US" b="1" dirty="0"/>
              <a:t>Automated Tools</a:t>
            </a:r>
          </a:p>
          <a:p>
            <a:endParaRPr lang="en-US" b="1" dirty="0"/>
          </a:p>
          <a:p>
            <a:r>
              <a:rPr lang="en-US" b="1" dirty="0"/>
              <a:t>Semi-Automated Tools and Toolbars</a:t>
            </a:r>
          </a:p>
          <a:p>
            <a:endParaRPr lang="en-US" b="1" dirty="0"/>
          </a:p>
          <a:p>
            <a:r>
              <a:rPr lang="en-US" b="1" dirty="0"/>
              <a:t>Manual Checks</a:t>
            </a:r>
          </a:p>
          <a:p>
            <a:endParaRPr lang="en-US" b="1" dirty="0"/>
          </a:p>
          <a:p>
            <a:r>
              <a:rPr lang="en-US" b="1" dirty="0"/>
              <a:t>Human Testing</a:t>
            </a:r>
          </a:p>
          <a:p>
            <a:endParaRPr lang="en-US" b="1" dirty="0"/>
          </a:p>
          <a:p>
            <a:r>
              <a:rPr lang="en-US" b="1" i="1" dirty="0"/>
              <a:t>All of the above</a:t>
            </a:r>
          </a:p>
        </p:txBody>
      </p:sp>
      <p:pic>
        <p:nvPicPr>
          <p:cNvPr id="5" name="Picture 4" descr="Checkmark indicating correct answer: All of the Abov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766" y="4827733"/>
            <a:ext cx="842014" cy="813213"/>
          </a:xfrm>
          <a:prstGeom prst="rect">
            <a:avLst/>
          </a:prstGeom>
        </p:spPr>
      </p:pic>
    </p:spTree>
    <p:extLst>
      <p:ext uri="{BB962C8B-B14F-4D97-AF65-F5344CB8AC3E}">
        <p14:creationId xmlns:p14="http://schemas.microsoft.com/office/powerpoint/2010/main" val="406409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Web Accessibility Resources</a:t>
            </a:r>
          </a:p>
        </p:txBody>
      </p:sp>
      <p:sp>
        <p:nvSpPr>
          <p:cNvPr id="3" name="Content Placeholder 2"/>
          <p:cNvSpPr>
            <a:spLocks noGrp="1"/>
          </p:cNvSpPr>
          <p:nvPr>
            <p:ph idx="1"/>
          </p:nvPr>
        </p:nvSpPr>
        <p:spPr/>
        <p:txBody>
          <a:bodyPr/>
          <a:lstStyle/>
          <a:p>
            <a:pPr lvl="0"/>
            <a:r>
              <a:rPr lang="en-US" u="sng" dirty="0">
                <a:hlinkClick r:id="rId2"/>
              </a:rPr>
              <a:t>WCAG 2.0 Checklist</a:t>
            </a:r>
            <a:endParaRPr lang="en-US" dirty="0"/>
          </a:p>
          <a:p>
            <a:pPr lvl="0"/>
            <a:r>
              <a:rPr lang="en-US" u="sng" dirty="0">
                <a:hlinkClick r:id="rId3"/>
              </a:rPr>
              <a:t>W3C Easy Checks – A First Review of Web Accessibility</a:t>
            </a:r>
            <a:endParaRPr lang="en-US" dirty="0"/>
          </a:p>
          <a:p>
            <a:pPr lvl="1"/>
            <a:r>
              <a:rPr lang="en-US" sz="2400" dirty="0"/>
              <a:t>Includes </a:t>
            </a:r>
            <a:r>
              <a:rPr lang="en-US" sz="2400" u="sng" dirty="0">
                <a:hlinkClick r:id="rId4"/>
              </a:rPr>
              <a:t>Before-and-After Demo</a:t>
            </a:r>
            <a:r>
              <a:rPr lang="en-US" sz="2400" dirty="0"/>
              <a:t> for checking website accessibility</a:t>
            </a:r>
          </a:p>
          <a:p>
            <a:pPr lvl="0"/>
            <a:r>
              <a:rPr lang="en-US" u="sng" dirty="0">
                <a:hlinkClick r:id="rId5"/>
              </a:rPr>
              <a:t>Web Accessibility Group</a:t>
            </a:r>
            <a:r>
              <a:rPr lang="en-US" dirty="0"/>
              <a:t> at AMAC (Listserv and WAG Monthly Meetings online)</a:t>
            </a:r>
          </a:p>
          <a:p>
            <a:pPr lvl="0"/>
            <a:r>
              <a:rPr lang="en-US" u="sng" dirty="0">
                <a:hlinkClick r:id="rId6"/>
              </a:rPr>
              <a:t>AccessGA</a:t>
            </a:r>
            <a:r>
              <a:rPr lang="en-US" dirty="0"/>
              <a:t> at AMAC</a:t>
            </a:r>
          </a:p>
          <a:p>
            <a:pPr lvl="0"/>
            <a:r>
              <a:rPr lang="en-US" u="sng" dirty="0">
                <a:hlinkClick r:id="rId7"/>
              </a:rPr>
              <a:t>Colour Contrast </a:t>
            </a:r>
            <a:r>
              <a:rPr lang="en-US" u="sng" dirty="0" err="1">
                <a:hlinkClick r:id="rId7"/>
              </a:rPr>
              <a:t>Analyser</a:t>
            </a:r>
            <a:endParaRPr lang="en-US" dirty="0"/>
          </a:p>
          <a:p>
            <a:r>
              <a:rPr lang="en-US" u="sng" dirty="0">
                <a:hlinkClick r:id="rId8"/>
              </a:rPr>
              <a:t>WAVE</a:t>
            </a:r>
            <a:r>
              <a:rPr lang="en-US" dirty="0"/>
              <a:t> (Check single web pages)</a:t>
            </a:r>
            <a:endParaRPr lang="en-US" b="1" i="1" dirty="0"/>
          </a:p>
        </p:txBody>
      </p:sp>
    </p:spTree>
    <p:extLst>
      <p:ext uri="{BB962C8B-B14F-4D97-AF65-F5344CB8AC3E}">
        <p14:creationId xmlns:p14="http://schemas.microsoft.com/office/powerpoint/2010/main" val="1476148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686" y="2895500"/>
            <a:ext cx="5225603" cy="1102519"/>
          </a:xfrm>
        </p:spPr>
        <p:txBody>
          <a:bodyPr/>
          <a:lstStyle/>
          <a:p>
            <a:r>
              <a:rPr lang="en-US" sz="4000" b="1" dirty="0">
                <a:solidFill>
                  <a:schemeClr val="bg1"/>
                </a:solidFill>
              </a:rPr>
              <a:t>Questions???</a:t>
            </a:r>
          </a:p>
        </p:txBody>
      </p:sp>
    </p:spTree>
    <p:extLst>
      <p:ext uri="{BB962C8B-B14F-4D97-AF65-F5344CB8AC3E}">
        <p14:creationId xmlns:p14="http://schemas.microsoft.com/office/powerpoint/2010/main" val="251324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Laws, Guidelines and Policies</a:t>
            </a:r>
          </a:p>
        </p:txBody>
      </p:sp>
      <p:sp>
        <p:nvSpPr>
          <p:cNvPr id="3" name="Content Placeholder 2"/>
          <p:cNvSpPr>
            <a:spLocks noGrp="1"/>
          </p:cNvSpPr>
          <p:nvPr>
            <p:ph idx="1"/>
          </p:nvPr>
        </p:nvSpPr>
        <p:spPr>
          <a:xfrm>
            <a:off x="330200" y="2247903"/>
            <a:ext cx="8356600" cy="3403598"/>
          </a:xfrm>
        </p:spPr>
        <p:txBody>
          <a:bodyPr/>
          <a:lstStyle/>
          <a:p>
            <a:r>
              <a:rPr lang="en-US" sz="3500" b="1" dirty="0"/>
              <a:t>Positive Public Relations</a:t>
            </a:r>
          </a:p>
          <a:p>
            <a:r>
              <a:rPr lang="en-US" sz="3500" b="1" dirty="0"/>
              <a:t>Improved SEO</a:t>
            </a:r>
          </a:p>
          <a:p>
            <a:r>
              <a:rPr lang="en-US" sz="3500" b="1" dirty="0"/>
              <a:t>Improved Usability for All Visitors to your Site</a:t>
            </a:r>
          </a:p>
          <a:p>
            <a:r>
              <a:rPr lang="en-US" sz="3500" b="1" dirty="0"/>
              <a:t>Broaden Your Target Audience</a:t>
            </a:r>
          </a:p>
        </p:txBody>
      </p:sp>
    </p:spTree>
    <p:extLst>
      <p:ext uri="{BB962C8B-B14F-4D97-AF65-F5344CB8AC3E}">
        <p14:creationId xmlns:p14="http://schemas.microsoft.com/office/powerpoint/2010/main" val="275322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Laws, Guidelines and Policies</a:t>
            </a:r>
          </a:p>
        </p:txBody>
      </p:sp>
      <p:sp>
        <p:nvSpPr>
          <p:cNvPr id="3" name="Content Placeholder 2"/>
          <p:cNvSpPr>
            <a:spLocks noGrp="1"/>
          </p:cNvSpPr>
          <p:nvPr>
            <p:ph idx="1"/>
          </p:nvPr>
        </p:nvSpPr>
        <p:spPr>
          <a:xfrm>
            <a:off x="330200" y="2247903"/>
            <a:ext cx="8356600" cy="3403598"/>
          </a:xfrm>
        </p:spPr>
        <p:txBody>
          <a:bodyPr/>
          <a:lstStyle/>
          <a:p>
            <a:r>
              <a:rPr lang="en-US" b="1" dirty="0"/>
              <a:t>ADA</a:t>
            </a:r>
          </a:p>
          <a:p>
            <a:r>
              <a:rPr lang="en-US" b="1" dirty="0"/>
              <a:t>CVAA</a:t>
            </a:r>
          </a:p>
          <a:p>
            <a:r>
              <a:rPr lang="en-US" b="1" dirty="0"/>
              <a:t>Section 255</a:t>
            </a:r>
          </a:p>
          <a:p>
            <a:r>
              <a:rPr lang="en-US" b="1" dirty="0"/>
              <a:t>Section 504</a:t>
            </a:r>
          </a:p>
          <a:p>
            <a:r>
              <a:rPr lang="en-US" b="1" dirty="0"/>
              <a:t>Section 508</a:t>
            </a:r>
          </a:p>
          <a:p>
            <a:r>
              <a:rPr lang="en-US" b="1" dirty="0"/>
              <a:t>WCAG 2.0</a:t>
            </a:r>
          </a:p>
        </p:txBody>
      </p:sp>
    </p:spTree>
    <p:extLst>
      <p:ext uri="{BB962C8B-B14F-4D97-AF65-F5344CB8AC3E}">
        <p14:creationId xmlns:p14="http://schemas.microsoft.com/office/powerpoint/2010/main" val="20381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945"/>
            <a:ext cx="8229600" cy="1143000"/>
          </a:xfrm>
        </p:spPr>
        <p:txBody>
          <a:bodyPr/>
          <a:lstStyle/>
          <a:p>
            <a:r>
              <a:rPr lang="en-CA" sz="4000" dirty="0">
                <a:solidFill>
                  <a:schemeClr val="bg1"/>
                </a:solidFill>
              </a:rPr>
              <a:t>Americans with Disabilities Act (ADA)</a:t>
            </a:r>
          </a:p>
        </p:txBody>
      </p:sp>
      <p:sp>
        <p:nvSpPr>
          <p:cNvPr id="3" name="Content Placeholder 2"/>
          <p:cNvSpPr>
            <a:spLocks noGrp="1"/>
          </p:cNvSpPr>
          <p:nvPr>
            <p:ph idx="1"/>
          </p:nvPr>
        </p:nvSpPr>
        <p:spPr>
          <a:xfrm>
            <a:off x="152400" y="1435100"/>
            <a:ext cx="4470400" cy="5092700"/>
          </a:xfrm>
        </p:spPr>
        <p:txBody>
          <a:bodyPr/>
          <a:lstStyle/>
          <a:p>
            <a:r>
              <a:rPr lang="en-US" dirty="0"/>
              <a:t>Signed into Law in 1990</a:t>
            </a:r>
          </a:p>
          <a:p>
            <a:r>
              <a:rPr lang="en-US" dirty="0"/>
              <a:t>Civil rights law that prohibits discrimination against individuals with disabilities in all areas of public life, including jobs, schools, transportation, and all public and private places that are open to the general public.</a:t>
            </a:r>
          </a:p>
          <a:p>
            <a:r>
              <a:rPr lang="en-US" dirty="0"/>
              <a:t>Applies to Information and Communication Technology (ICT) Accessibility </a:t>
            </a:r>
          </a:p>
        </p:txBody>
      </p:sp>
      <p:pic>
        <p:nvPicPr>
          <p:cNvPr id="7" name="Picture 6" descr="various symbols of blindn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275" y="1857375"/>
            <a:ext cx="3886200" cy="3886200"/>
          </a:xfrm>
          <a:prstGeom prst="rect">
            <a:avLst/>
          </a:prstGeom>
        </p:spPr>
      </p:pic>
    </p:spTree>
    <p:extLst>
      <p:ext uri="{BB962C8B-B14F-4D97-AF65-F5344CB8AC3E}">
        <p14:creationId xmlns:p14="http://schemas.microsoft.com/office/powerpoint/2010/main" val="223222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CVAA and Broadcast Video</a:t>
            </a:r>
          </a:p>
        </p:txBody>
      </p:sp>
      <p:pic>
        <p:nvPicPr>
          <p:cNvPr id="4" name="Content Placeholder 3" descr="Broadcast Television Video with Closed Captions Requires Closed Captions on Internet"/>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2635" y="2384773"/>
            <a:ext cx="7498730" cy="2956816"/>
          </a:xfrm>
        </p:spPr>
      </p:pic>
    </p:spTree>
    <p:extLst>
      <p:ext uri="{BB962C8B-B14F-4D97-AF65-F5344CB8AC3E}">
        <p14:creationId xmlns:p14="http://schemas.microsoft.com/office/powerpoint/2010/main" val="215325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945"/>
            <a:ext cx="8229600" cy="1143000"/>
          </a:xfrm>
        </p:spPr>
        <p:txBody>
          <a:bodyPr/>
          <a:lstStyle/>
          <a:p>
            <a:r>
              <a:rPr lang="en-CA" sz="4000" dirty="0">
                <a:solidFill>
                  <a:schemeClr val="bg1"/>
                </a:solidFill>
              </a:rPr>
              <a:t>CVAA</a:t>
            </a:r>
          </a:p>
        </p:txBody>
      </p:sp>
      <p:sp>
        <p:nvSpPr>
          <p:cNvPr id="3" name="Content Placeholder 2"/>
          <p:cNvSpPr>
            <a:spLocks noGrp="1"/>
          </p:cNvSpPr>
          <p:nvPr>
            <p:ph idx="1"/>
          </p:nvPr>
        </p:nvSpPr>
        <p:spPr>
          <a:xfrm>
            <a:off x="304800" y="1600200"/>
            <a:ext cx="8610600" cy="5105400"/>
          </a:xfrm>
        </p:spPr>
        <p:txBody>
          <a:bodyPr/>
          <a:lstStyle/>
          <a:p>
            <a:r>
              <a:rPr lang="en-US" sz="2800" dirty="0"/>
              <a:t>Twenty-First Century Communications and Video Accessibility Act – signed into Law Oct. 8, 2010</a:t>
            </a:r>
          </a:p>
          <a:p>
            <a:r>
              <a:rPr lang="en-US" sz="2800" dirty="0"/>
              <a:t>Updates federal communications law to increase the access of persons with disabilities to modern communications</a:t>
            </a:r>
          </a:p>
          <a:p>
            <a:r>
              <a:rPr lang="en-US" sz="2800" dirty="0"/>
              <a:t>Title I: addresses communications access to make products and services using Broadband fully accessible to people with disabilities</a:t>
            </a:r>
          </a:p>
          <a:p>
            <a:r>
              <a:rPr lang="en-US" sz="2800" dirty="0"/>
              <a:t>Title II: Makes it easier for people with disabilities to view video programming on television and the Internet</a:t>
            </a:r>
            <a:endParaRPr lang="en-CA" sz="2800" dirty="0"/>
          </a:p>
        </p:txBody>
      </p:sp>
    </p:spTree>
    <p:extLst>
      <p:ext uri="{BB962C8B-B14F-4D97-AF65-F5344CB8AC3E}">
        <p14:creationId xmlns:p14="http://schemas.microsoft.com/office/powerpoint/2010/main" val="140451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AMAC Accessible PowerPoint Template</Template>
  <TotalTime>6333</TotalTime>
  <Words>1217</Words>
  <Application>Microsoft Office PowerPoint</Application>
  <PresentationFormat>On-screen Show (4:3)</PresentationFormat>
  <Paragraphs>260</Paragraphs>
  <Slides>45</Slides>
  <Notes>30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45</vt:i4>
      </vt:variant>
    </vt:vector>
  </HeadingPairs>
  <TitlesOfParts>
    <vt:vector size="54" baseType="lpstr">
      <vt:lpstr>MS PGothic</vt:lpstr>
      <vt:lpstr>Arial</vt:lpstr>
      <vt:lpstr>Calibri</vt:lpstr>
      <vt:lpstr>1_Office Theme</vt:lpstr>
      <vt:lpstr>Office Theme</vt:lpstr>
      <vt:lpstr>2_Office Theme</vt:lpstr>
      <vt:lpstr>Custom Design</vt:lpstr>
      <vt:lpstr>3_Office Theme</vt:lpstr>
      <vt:lpstr>4_Office Theme</vt:lpstr>
      <vt:lpstr>Introduction to Web Accessibility</vt:lpstr>
      <vt:lpstr>AccessGA Offerings</vt:lpstr>
      <vt:lpstr>Web Access for All</vt:lpstr>
      <vt:lpstr>The Profitable Carrot and the Litigious Stick</vt:lpstr>
      <vt:lpstr>Laws, Guidelines and Policies</vt:lpstr>
      <vt:lpstr>Laws, Guidelines and Policies</vt:lpstr>
      <vt:lpstr>Americans with Disabilities Act (ADA)</vt:lpstr>
      <vt:lpstr>CVAA and Broadcast Video</vt:lpstr>
      <vt:lpstr>CVAA</vt:lpstr>
      <vt:lpstr>Section 504</vt:lpstr>
      <vt:lpstr>Section 508 Refresh (ICT Refresh)</vt:lpstr>
      <vt:lpstr>Section 508 Refresh Continued…</vt:lpstr>
      <vt:lpstr>Section 255</vt:lpstr>
      <vt:lpstr>Web Content Accessibility Guidelines (WCAG) 2.0</vt:lpstr>
      <vt:lpstr>LEGAL</vt:lpstr>
      <vt:lpstr>Recent DOJ Settlements</vt:lpstr>
      <vt:lpstr>Overview of DOJ Settlements</vt:lpstr>
      <vt:lpstr>Assistive Technology (AT) and Web-based Environments</vt:lpstr>
      <vt:lpstr>Addressing the Needs of  People with Disabilities</vt:lpstr>
      <vt:lpstr>Premier Literacy Suite</vt:lpstr>
      <vt:lpstr>Speech Recognition Software</vt:lpstr>
      <vt:lpstr>Speech-to-Text</vt:lpstr>
      <vt:lpstr>Text-to-Speech</vt:lpstr>
      <vt:lpstr>Refreshable Braille Displays</vt:lpstr>
      <vt:lpstr>Optical Character Recognition</vt:lpstr>
      <vt:lpstr>AT Solutions for People with Low Vision</vt:lpstr>
      <vt:lpstr>Screen Magnification Programs</vt:lpstr>
      <vt:lpstr>Demonstration:  What Does Web Accessibility Look, Feel and Sound Like?</vt:lpstr>
      <vt:lpstr>WCAG 2.0</vt:lpstr>
      <vt:lpstr>P.O.U.R. Websites: What makes them work?</vt:lpstr>
      <vt:lpstr>Breakdown of P.O.U.R.</vt:lpstr>
      <vt:lpstr>Color Contrast</vt:lpstr>
      <vt:lpstr>Alternative Text</vt:lpstr>
      <vt:lpstr>Effectively Labeled Links</vt:lpstr>
      <vt:lpstr>Effectively Use of Headings</vt:lpstr>
      <vt:lpstr>Keyboard Access</vt:lpstr>
      <vt:lpstr>Visual Focus</vt:lpstr>
      <vt:lpstr>Page Titles</vt:lpstr>
      <vt:lpstr>Mobile Accessibility and WCAG 2.0</vt:lpstr>
      <vt:lpstr>More than Just Phones &amp; Tablets</vt:lpstr>
      <vt:lpstr>Mobile More Important Than Ever</vt:lpstr>
      <vt:lpstr>Testing with Mobile Devices</vt:lpstr>
      <vt:lpstr>Accessibility Checking </vt:lpstr>
      <vt:lpstr>Web Accessibility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AMAC Introduction to Web Accessibility</dc:title>
  <dc:subject>Introduction to Web Accessibility</dc:subject>
  <dc:creator>Janet</dc:creator>
  <cp:keywords>web accessibility, section 508, ada, wcag 2.0, alt text, headings, accessibility checkers, remediation</cp:keywords>
  <cp:lastModifiedBy>Johnson, Kyle</cp:lastModifiedBy>
  <cp:revision>1184</cp:revision>
  <cp:lastPrinted>2017-03-20T21:07:28Z</cp:lastPrinted>
  <dcterms:created xsi:type="dcterms:W3CDTF">2015-06-03T20:48:37Z</dcterms:created>
  <dcterms:modified xsi:type="dcterms:W3CDTF">2017-03-27T14:53:51Z</dcterms:modified>
</cp:coreProperties>
</file>